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Lst>
  <p:notesMasterIdLst>
    <p:notesMasterId r:id="rId53"/>
  </p:notesMasterIdLst>
  <p:sldIdLst>
    <p:sldId id="256" r:id="rId4"/>
    <p:sldId id="257" r:id="rId5"/>
    <p:sldId id="259" r:id="rId6"/>
    <p:sldId id="896" r:id="rId7"/>
    <p:sldId id="898" r:id="rId8"/>
    <p:sldId id="900" r:id="rId9"/>
    <p:sldId id="265" r:id="rId10"/>
    <p:sldId id="268" r:id="rId11"/>
    <p:sldId id="269" r:id="rId12"/>
    <p:sldId id="261" r:id="rId13"/>
    <p:sldId id="904" r:id="rId14"/>
    <p:sldId id="263" r:id="rId15"/>
    <p:sldId id="902" r:id="rId16"/>
    <p:sldId id="906" r:id="rId17"/>
    <p:sldId id="270" r:id="rId18"/>
    <p:sldId id="271" r:id="rId19"/>
    <p:sldId id="892" r:id="rId20"/>
    <p:sldId id="893" r:id="rId21"/>
    <p:sldId id="426" r:id="rId22"/>
    <p:sldId id="427" r:id="rId23"/>
    <p:sldId id="428" r:id="rId24"/>
    <p:sldId id="434" r:id="rId25"/>
    <p:sldId id="429" r:id="rId26"/>
    <p:sldId id="440" r:id="rId27"/>
    <p:sldId id="441" r:id="rId28"/>
    <p:sldId id="442" r:id="rId29"/>
    <p:sldId id="443" r:id="rId30"/>
    <p:sldId id="435" r:id="rId31"/>
    <p:sldId id="436" r:id="rId32"/>
    <p:sldId id="894" r:id="rId33"/>
    <p:sldId id="891" r:id="rId34"/>
    <p:sldId id="267" r:id="rId35"/>
    <p:sldId id="272" r:id="rId36"/>
    <p:sldId id="273" r:id="rId37"/>
    <p:sldId id="303" r:id="rId38"/>
    <p:sldId id="326" r:id="rId39"/>
    <p:sldId id="328" r:id="rId40"/>
    <p:sldId id="308" r:id="rId41"/>
    <p:sldId id="304" r:id="rId42"/>
    <p:sldId id="333" r:id="rId43"/>
    <p:sldId id="331" r:id="rId44"/>
    <p:sldId id="334" r:id="rId45"/>
    <p:sldId id="336" r:id="rId46"/>
    <p:sldId id="314" r:id="rId47"/>
    <p:sldId id="316" r:id="rId48"/>
    <p:sldId id="339" r:id="rId49"/>
    <p:sldId id="340" r:id="rId50"/>
    <p:sldId id="341" r:id="rId51"/>
    <p:sldId id="34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Sprenger" initials="" lastIdx="0" clrIdx="0"/>
  <p:cmAuthor id="2" name="Buchbinder, Stephanie A."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3"/>
    <p:restoredTop sz="94702"/>
  </p:normalViewPr>
  <p:slideViewPr>
    <p:cSldViewPr snapToGrid="0">
      <p:cViewPr varScale="1">
        <p:scale>
          <a:sx n="94" d="100"/>
          <a:sy n="94" d="100"/>
        </p:scale>
        <p:origin x="102"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18AFB-2882-40EB-9D59-987AD2A9784D}"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5C7F66E4-C897-477F-896F-2076F27BDB94}">
      <dgm:prSet/>
      <dgm:spPr/>
      <dgm:t>
        <a:bodyPr/>
        <a:lstStyle/>
        <a:p>
          <a:r>
            <a:rPr lang="en-US"/>
            <a:t>Overview of the IMPAACT Network and its Studies</a:t>
          </a:r>
        </a:p>
      </dgm:t>
    </dgm:pt>
    <dgm:pt modelId="{A7149DE0-5B91-4D48-9FFD-759AAFB2D079}" type="parTrans" cxnId="{D93419C8-8ABE-49C7-9B14-94EF534F1D52}">
      <dgm:prSet/>
      <dgm:spPr/>
      <dgm:t>
        <a:bodyPr/>
        <a:lstStyle/>
        <a:p>
          <a:endParaRPr lang="en-US"/>
        </a:p>
      </dgm:t>
    </dgm:pt>
    <dgm:pt modelId="{42D3378B-2F86-4478-B92E-34C4BC1ADD9A}" type="sibTrans" cxnId="{D93419C8-8ABE-49C7-9B14-94EF534F1D52}">
      <dgm:prSet/>
      <dgm:spPr/>
      <dgm:t>
        <a:bodyPr/>
        <a:lstStyle/>
        <a:p>
          <a:endParaRPr lang="en-US"/>
        </a:p>
      </dgm:t>
    </dgm:pt>
    <dgm:pt modelId="{47E2D35A-AC8C-4FFF-94F6-5CC5BAA7CEA8}">
      <dgm:prSet/>
      <dgm:spPr/>
      <dgm:t>
        <a:bodyPr/>
        <a:lstStyle/>
        <a:p>
          <a:r>
            <a:rPr lang="en-US"/>
            <a:t>The Process: Requesting Samples and Data </a:t>
          </a:r>
        </a:p>
      </dgm:t>
    </dgm:pt>
    <dgm:pt modelId="{908865DE-B302-4430-B71E-004EAB671F57}" type="parTrans" cxnId="{9D8D7117-BA38-472A-AEAA-2232A9BDEB08}">
      <dgm:prSet/>
      <dgm:spPr/>
      <dgm:t>
        <a:bodyPr/>
        <a:lstStyle/>
        <a:p>
          <a:endParaRPr lang="en-US"/>
        </a:p>
      </dgm:t>
    </dgm:pt>
    <dgm:pt modelId="{30AB676B-A08C-4B00-82A9-84F5477977BC}" type="sibTrans" cxnId="{9D8D7117-BA38-472A-AEAA-2232A9BDEB08}">
      <dgm:prSet/>
      <dgm:spPr/>
      <dgm:t>
        <a:bodyPr/>
        <a:lstStyle/>
        <a:p>
          <a:endParaRPr lang="en-US"/>
        </a:p>
      </dgm:t>
    </dgm:pt>
    <dgm:pt modelId="{A9B3A67B-72DF-469D-A871-DFD9D24BEBE8}">
      <dgm:prSet/>
      <dgm:spPr/>
      <dgm:t>
        <a:bodyPr/>
        <a:lstStyle/>
        <a:p>
          <a:r>
            <a:rPr lang="en-US"/>
            <a:t>Common Challenges/Solutions </a:t>
          </a:r>
        </a:p>
      </dgm:t>
    </dgm:pt>
    <dgm:pt modelId="{AA888A97-B657-49B6-8025-8E0E4E5C9D43}" type="parTrans" cxnId="{0617BC19-FAE6-49A3-A752-621BD46BDDD3}">
      <dgm:prSet/>
      <dgm:spPr/>
      <dgm:t>
        <a:bodyPr/>
        <a:lstStyle/>
        <a:p>
          <a:endParaRPr lang="en-US"/>
        </a:p>
      </dgm:t>
    </dgm:pt>
    <dgm:pt modelId="{64C30445-BBF5-4D3D-9004-83C67703D8AE}" type="sibTrans" cxnId="{0617BC19-FAE6-49A3-A752-621BD46BDDD3}">
      <dgm:prSet/>
      <dgm:spPr/>
      <dgm:t>
        <a:bodyPr/>
        <a:lstStyle/>
        <a:p>
          <a:endParaRPr lang="en-US"/>
        </a:p>
      </dgm:t>
    </dgm:pt>
    <dgm:pt modelId="{9C6D6691-F39D-48CD-A2F5-D162FB5A43E4}">
      <dgm:prSet/>
      <dgm:spPr/>
      <dgm:t>
        <a:bodyPr/>
        <a:lstStyle/>
        <a:p>
          <a:r>
            <a:rPr lang="en-US"/>
            <a:t>Case Studies: HBV Clinical Outcomes in HPTN 046 and PROMISE studies</a:t>
          </a:r>
        </a:p>
      </dgm:t>
    </dgm:pt>
    <dgm:pt modelId="{CE773890-1969-4BF4-BA7B-AE2D911779A4}" type="parTrans" cxnId="{6C2B0A76-CF1C-476E-8971-7DE61031492A}">
      <dgm:prSet/>
      <dgm:spPr/>
      <dgm:t>
        <a:bodyPr/>
        <a:lstStyle/>
        <a:p>
          <a:endParaRPr lang="en-US"/>
        </a:p>
      </dgm:t>
    </dgm:pt>
    <dgm:pt modelId="{3B535B7E-3DE7-48F6-AA1C-3EBEC3681917}" type="sibTrans" cxnId="{6C2B0A76-CF1C-476E-8971-7DE61031492A}">
      <dgm:prSet/>
      <dgm:spPr/>
      <dgm:t>
        <a:bodyPr/>
        <a:lstStyle/>
        <a:p>
          <a:endParaRPr lang="en-US"/>
        </a:p>
      </dgm:t>
    </dgm:pt>
    <dgm:pt modelId="{3D624329-660A-A244-A4E7-1C5483AA4A54}" type="pres">
      <dgm:prSet presAssocID="{88B18AFB-2882-40EB-9D59-987AD2A9784D}" presName="vert0" presStyleCnt="0">
        <dgm:presLayoutVars>
          <dgm:dir/>
          <dgm:animOne val="branch"/>
          <dgm:animLvl val="lvl"/>
        </dgm:presLayoutVars>
      </dgm:prSet>
      <dgm:spPr/>
    </dgm:pt>
    <dgm:pt modelId="{67565731-C858-1841-BEF8-C0B2857C6A0E}" type="pres">
      <dgm:prSet presAssocID="{5C7F66E4-C897-477F-896F-2076F27BDB94}" presName="thickLine" presStyleLbl="alignNode1" presStyleIdx="0" presStyleCnt="4"/>
      <dgm:spPr/>
    </dgm:pt>
    <dgm:pt modelId="{1E2C5275-1119-F74B-B822-011549C622CB}" type="pres">
      <dgm:prSet presAssocID="{5C7F66E4-C897-477F-896F-2076F27BDB94}" presName="horz1" presStyleCnt="0"/>
      <dgm:spPr/>
    </dgm:pt>
    <dgm:pt modelId="{8890227A-9548-DF4F-86D1-26BE4DDC7E2A}" type="pres">
      <dgm:prSet presAssocID="{5C7F66E4-C897-477F-896F-2076F27BDB94}" presName="tx1" presStyleLbl="revTx" presStyleIdx="0" presStyleCnt="4"/>
      <dgm:spPr/>
    </dgm:pt>
    <dgm:pt modelId="{9F572F7C-9DFF-354F-BEFD-DEA784E7CE9F}" type="pres">
      <dgm:prSet presAssocID="{5C7F66E4-C897-477F-896F-2076F27BDB94}" presName="vert1" presStyleCnt="0"/>
      <dgm:spPr/>
    </dgm:pt>
    <dgm:pt modelId="{1A5CA976-08C0-264B-A437-10415E140377}" type="pres">
      <dgm:prSet presAssocID="{47E2D35A-AC8C-4FFF-94F6-5CC5BAA7CEA8}" presName="thickLine" presStyleLbl="alignNode1" presStyleIdx="1" presStyleCnt="4"/>
      <dgm:spPr/>
    </dgm:pt>
    <dgm:pt modelId="{8A3B74E3-ABF0-3445-B18D-59A7B8589E00}" type="pres">
      <dgm:prSet presAssocID="{47E2D35A-AC8C-4FFF-94F6-5CC5BAA7CEA8}" presName="horz1" presStyleCnt="0"/>
      <dgm:spPr/>
    </dgm:pt>
    <dgm:pt modelId="{1931CC49-5A72-5C4D-9E15-05457BE5A52D}" type="pres">
      <dgm:prSet presAssocID="{47E2D35A-AC8C-4FFF-94F6-5CC5BAA7CEA8}" presName="tx1" presStyleLbl="revTx" presStyleIdx="1" presStyleCnt="4"/>
      <dgm:spPr/>
    </dgm:pt>
    <dgm:pt modelId="{28267C4C-CD34-B449-80FB-C1BFAB940BBC}" type="pres">
      <dgm:prSet presAssocID="{47E2D35A-AC8C-4FFF-94F6-5CC5BAA7CEA8}" presName="vert1" presStyleCnt="0"/>
      <dgm:spPr/>
    </dgm:pt>
    <dgm:pt modelId="{51917852-8E33-BB4C-8111-846F3603855C}" type="pres">
      <dgm:prSet presAssocID="{A9B3A67B-72DF-469D-A871-DFD9D24BEBE8}" presName="thickLine" presStyleLbl="alignNode1" presStyleIdx="2" presStyleCnt="4"/>
      <dgm:spPr/>
    </dgm:pt>
    <dgm:pt modelId="{D4498110-E02C-A543-855C-CC58E09E004F}" type="pres">
      <dgm:prSet presAssocID="{A9B3A67B-72DF-469D-A871-DFD9D24BEBE8}" presName="horz1" presStyleCnt="0"/>
      <dgm:spPr/>
    </dgm:pt>
    <dgm:pt modelId="{9791063A-7B67-E544-B529-7752FB221017}" type="pres">
      <dgm:prSet presAssocID="{A9B3A67B-72DF-469D-A871-DFD9D24BEBE8}" presName="tx1" presStyleLbl="revTx" presStyleIdx="2" presStyleCnt="4"/>
      <dgm:spPr/>
    </dgm:pt>
    <dgm:pt modelId="{D8270C52-DAF2-264A-AC7A-434088EBC7A8}" type="pres">
      <dgm:prSet presAssocID="{A9B3A67B-72DF-469D-A871-DFD9D24BEBE8}" presName="vert1" presStyleCnt="0"/>
      <dgm:spPr/>
    </dgm:pt>
    <dgm:pt modelId="{B2FCDA1B-4F8C-474E-9615-F6AA1CA0A2D6}" type="pres">
      <dgm:prSet presAssocID="{9C6D6691-F39D-48CD-A2F5-D162FB5A43E4}" presName="thickLine" presStyleLbl="alignNode1" presStyleIdx="3" presStyleCnt="4"/>
      <dgm:spPr/>
    </dgm:pt>
    <dgm:pt modelId="{B26FE320-7C4D-2F40-A3A9-12A4F7BACDBC}" type="pres">
      <dgm:prSet presAssocID="{9C6D6691-F39D-48CD-A2F5-D162FB5A43E4}" presName="horz1" presStyleCnt="0"/>
      <dgm:spPr/>
    </dgm:pt>
    <dgm:pt modelId="{88D707A7-7A8E-8543-8223-3B9652AAFBCD}" type="pres">
      <dgm:prSet presAssocID="{9C6D6691-F39D-48CD-A2F5-D162FB5A43E4}" presName="tx1" presStyleLbl="revTx" presStyleIdx="3" presStyleCnt="4"/>
      <dgm:spPr/>
    </dgm:pt>
    <dgm:pt modelId="{15BE3404-2DB5-8944-891B-D777994A0B57}" type="pres">
      <dgm:prSet presAssocID="{9C6D6691-F39D-48CD-A2F5-D162FB5A43E4}" presName="vert1" presStyleCnt="0"/>
      <dgm:spPr/>
    </dgm:pt>
  </dgm:ptLst>
  <dgm:cxnLst>
    <dgm:cxn modelId="{F2C53109-9F82-F943-9D8C-5B8599C1DBE0}" type="presOf" srcId="{88B18AFB-2882-40EB-9D59-987AD2A9784D}" destId="{3D624329-660A-A244-A4E7-1C5483AA4A54}" srcOrd="0" destOrd="0" presId="urn:microsoft.com/office/officeart/2008/layout/LinedList"/>
    <dgm:cxn modelId="{9D8D7117-BA38-472A-AEAA-2232A9BDEB08}" srcId="{88B18AFB-2882-40EB-9D59-987AD2A9784D}" destId="{47E2D35A-AC8C-4FFF-94F6-5CC5BAA7CEA8}" srcOrd="1" destOrd="0" parTransId="{908865DE-B302-4430-B71E-004EAB671F57}" sibTransId="{30AB676B-A08C-4B00-82A9-84F5477977BC}"/>
    <dgm:cxn modelId="{0617BC19-FAE6-49A3-A752-621BD46BDDD3}" srcId="{88B18AFB-2882-40EB-9D59-987AD2A9784D}" destId="{A9B3A67B-72DF-469D-A871-DFD9D24BEBE8}" srcOrd="2" destOrd="0" parTransId="{AA888A97-B657-49B6-8025-8E0E4E5C9D43}" sibTransId="{64C30445-BBF5-4D3D-9004-83C67703D8AE}"/>
    <dgm:cxn modelId="{6C2B0A76-CF1C-476E-8971-7DE61031492A}" srcId="{88B18AFB-2882-40EB-9D59-987AD2A9784D}" destId="{9C6D6691-F39D-48CD-A2F5-D162FB5A43E4}" srcOrd="3" destOrd="0" parTransId="{CE773890-1969-4BF4-BA7B-AE2D911779A4}" sibTransId="{3B535B7E-3DE7-48F6-AA1C-3EBEC3681917}"/>
    <dgm:cxn modelId="{D191C9A0-A07E-4244-8974-CD2DDA1119DC}" type="presOf" srcId="{47E2D35A-AC8C-4FFF-94F6-5CC5BAA7CEA8}" destId="{1931CC49-5A72-5C4D-9E15-05457BE5A52D}" srcOrd="0" destOrd="0" presId="urn:microsoft.com/office/officeart/2008/layout/LinedList"/>
    <dgm:cxn modelId="{D93419C8-8ABE-49C7-9B14-94EF534F1D52}" srcId="{88B18AFB-2882-40EB-9D59-987AD2A9784D}" destId="{5C7F66E4-C897-477F-896F-2076F27BDB94}" srcOrd="0" destOrd="0" parTransId="{A7149DE0-5B91-4D48-9FFD-759AAFB2D079}" sibTransId="{42D3378B-2F86-4478-B92E-34C4BC1ADD9A}"/>
    <dgm:cxn modelId="{DB541BE6-38E7-8446-BD70-ECC11FE8C8F1}" type="presOf" srcId="{9C6D6691-F39D-48CD-A2F5-D162FB5A43E4}" destId="{88D707A7-7A8E-8543-8223-3B9652AAFBCD}" srcOrd="0" destOrd="0" presId="urn:microsoft.com/office/officeart/2008/layout/LinedList"/>
    <dgm:cxn modelId="{A81CB3EE-DEBE-FD43-AB11-B797D93E19FE}" type="presOf" srcId="{5C7F66E4-C897-477F-896F-2076F27BDB94}" destId="{8890227A-9548-DF4F-86D1-26BE4DDC7E2A}" srcOrd="0" destOrd="0" presId="urn:microsoft.com/office/officeart/2008/layout/LinedList"/>
    <dgm:cxn modelId="{BC29A5F5-A4AE-3A44-A4F4-EE3D8B35252D}" type="presOf" srcId="{A9B3A67B-72DF-469D-A871-DFD9D24BEBE8}" destId="{9791063A-7B67-E544-B529-7752FB221017}" srcOrd="0" destOrd="0" presId="urn:microsoft.com/office/officeart/2008/layout/LinedList"/>
    <dgm:cxn modelId="{ED0037C9-DFA5-1247-BC08-C2FB6D33EA93}" type="presParOf" srcId="{3D624329-660A-A244-A4E7-1C5483AA4A54}" destId="{67565731-C858-1841-BEF8-C0B2857C6A0E}" srcOrd="0" destOrd="0" presId="urn:microsoft.com/office/officeart/2008/layout/LinedList"/>
    <dgm:cxn modelId="{0A69BBDB-748B-754D-B687-F02C781C0CDD}" type="presParOf" srcId="{3D624329-660A-A244-A4E7-1C5483AA4A54}" destId="{1E2C5275-1119-F74B-B822-011549C622CB}" srcOrd="1" destOrd="0" presId="urn:microsoft.com/office/officeart/2008/layout/LinedList"/>
    <dgm:cxn modelId="{9B259093-2A33-504B-BAEC-7C64CDDC820B}" type="presParOf" srcId="{1E2C5275-1119-F74B-B822-011549C622CB}" destId="{8890227A-9548-DF4F-86D1-26BE4DDC7E2A}" srcOrd="0" destOrd="0" presId="urn:microsoft.com/office/officeart/2008/layout/LinedList"/>
    <dgm:cxn modelId="{B8FABB74-C7ED-FF40-93E6-3E4C388E9B67}" type="presParOf" srcId="{1E2C5275-1119-F74B-B822-011549C622CB}" destId="{9F572F7C-9DFF-354F-BEFD-DEA784E7CE9F}" srcOrd="1" destOrd="0" presId="urn:microsoft.com/office/officeart/2008/layout/LinedList"/>
    <dgm:cxn modelId="{9687FD89-FC8B-D540-9717-33D484DA03BC}" type="presParOf" srcId="{3D624329-660A-A244-A4E7-1C5483AA4A54}" destId="{1A5CA976-08C0-264B-A437-10415E140377}" srcOrd="2" destOrd="0" presId="urn:microsoft.com/office/officeart/2008/layout/LinedList"/>
    <dgm:cxn modelId="{65BA2423-04C4-454A-84EC-7EC21FE9594E}" type="presParOf" srcId="{3D624329-660A-A244-A4E7-1C5483AA4A54}" destId="{8A3B74E3-ABF0-3445-B18D-59A7B8589E00}" srcOrd="3" destOrd="0" presId="urn:microsoft.com/office/officeart/2008/layout/LinedList"/>
    <dgm:cxn modelId="{B88E4EEC-239D-CA4D-858D-3836AC44E6F2}" type="presParOf" srcId="{8A3B74E3-ABF0-3445-B18D-59A7B8589E00}" destId="{1931CC49-5A72-5C4D-9E15-05457BE5A52D}" srcOrd="0" destOrd="0" presId="urn:microsoft.com/office/officeart/2008/layout/LinedList"/>
    <dgm:cxn modelId="{5DBC632F-717A-2D44-97DE-2BC679566743}" type="presParOf" srcId="{8A3B74E3-ABF0-3445-B18D-59A7B8589E00}" destId="{28267C4C-CD34-B449-80FB-C1BFAB940BBC}" srcOrd="1" destOrd="0" presId="urn:microsoft.com/office/officeart/2008/layout/LinedList"/>
    <dgm:cxn modelId="{5880BCB1-4B25-604C-999B-B6E49D03677C}" type="presParOf" srcId="{3D624329-660A-A244-A4E7-1C5483AA4A54}" destId="{51917852-8E33-BB4C-8111-846F3603855C}" srcOrd="4" destOrd="0" presId="urn:microsoft.com/office/officeart/2008/layout/LinedList"/>
    <dgm:cxn modelId="{2D852142-E8C1-1F43-8EA7-9E1A1BE3EFBD}" type="presParOf" srcId="{3D624329-660A-A244-A4E7-1C5483AA4A54}" destId="{D4498110-E02C-A543-855C-CC58E09E004F}" srcOrd="5" destOrd="0" presId="urn:microsoft.com/office/officeart/2008/layout/LinedList"/>
    <dgm:cxn modelId="{3432EC64-016A-C541-8B4D-2162744481AD}" type="presParOf" srcId="{D4498110-E02C-A543-855C-CC58E09E004F}" destId="{9791063A-7B67-E544-B529-7752FB221017}" srcOrd="0" destOrd="0" presId="urn:microsoft.com/office/officeart/2008/layout/LinedList"/>
    <dgm:cxn modelId="{674F4D27-5A8A-814A-A9A8-5413E4C9295B}" type="presParOf" srcId="{D4498110-E02C-A543-855C-CC58E09E004F}" destId="{D8270C52-DAF2-264A-AC7A-434088EBC7A8}" srcOrd="1" destOrd="0" presId="urn:microsoft.com/office/officeart/2008/layout/LinedList"/>
    <dgm:cxn modelId="{623724DA-6BD1-DF40-B19D-72D54EF5D23B}" type="presParOf" srcId="{3D624329-660A-A244-A4E7-1C5483AA4A54}" destId="{B2FCDA1B-4F8C-474E-9615-F6AA1CA0A2D6}" srcOrd="6" destOrd="0" presId="urn:microsoft.com/office/officeart/2008/layout/LinedList"/>
    <dgm:cxn modelId="{F04F75C8-FE34-884C-8614-250667B6DD10}" type="presParOf" srcId="{3D624329-660A-A244-A4E7-1C5483AA4A54}" destId="{B26FE320-7C4D-2F40-A3A9-12A4F7BACDBC}" srcOrd="7" destOrd="0" presId="urn:microsoft.com/office/officeart/2008/layout/LinedList"/>
    <dgm:cxn modelId="{646AD050-017B-C942-AF70-9F17B94EFE35}" type="presParOf" srcId="{B26FE320-7C4D-2F40-A3A9-12A4F7BACDBC}" destId="{88D707A7-7A8E-8543-8223-3B9652AAFBCD}" srcOrd="0" destOrd="0" presId="urn:microsoft.com/office/officeart/2008/layout/LinedList"/>
    <dgm:cxn modelId="{98811F0B-8697-E541-B32F-499F75F66EAE}" type="presParOf" srcId="{B26FE320-7C4D-2F40-A3A9-12A4F7BACDBC}" destId="{15BE3404-2DB5-8944-891B-D777994A0B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56B20-CB60-40EC-B009-A84A45D227AB}"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CCA5A543-257C-4E5C-908B-E165CDF40C42}">
      <dgm:prSet/>
      <dgm:spPr/>
      <dgm:t>
        <a:bodyPr/>
        <a:lstStyle/>
        <a:p>
          <a:r>
            <a:rPr lang="en-US" dirty="0"/>
            <a:t>Intersection of comorbid conditions, HIV, and pregnancy often unrecognized</a:t>
          </a:r>
        </a:p>
      </dgm:t>
    </dgm:pt>
    <dgm:pt modelId="{9DA6BFCE-A5C5-432C-82FA-55FF481C58B0}" type="parTrans" cxnId="{470A79A6-17D7-4EF9-AB7C-23994F6DDE51}">
      <dgm:prSet/>
      <dgm:spPr/>
      <dgm:t>
        <a:bodyPr/>
        <a:lstStyle/>
        <a:p>
          <a:endParaRPr lang="en-US"/>
        </a:p>
      </dgm:t>
    </dgm:pt>
    <dgm:pt modelId="{CC3C2F7D-7793-44E4-BB4E-74A9F0FE9D02}" type="sibTrans" cxnId="{470A79A6-17D7-4EF9-AB7C-23994F6DDE51}">
      <dgm:prSet phldrT="01" phldr="0"/>
      <dgm:spPr/>
      <dgm:t>
        <a:bodyPr/>
        <a:lstStyle/>
        <a:p>
          <a:r>
            <a:rPr lang="en-US"/>
            <a:t>01</a:t>
          </a:r>
        </a:p>
      </dgm:t>
    </dgm:pt>
    <dgm:pt modelId="{AAE0CC72-A90C-4318-AC89-F85367A28F84}">
      <dgm:prSet/>
      <dgm:spPr/>
      <dgm:t>
        <a:bodyPr/>
        <a:lstStyle/>
        <a:p>
          <a:r>
            <a:rPr lang="en-US"/>
            <a:t>Unique immunologic milieu in pregnancy that may impact co-infection outcomes</a:t>
          </a:r>
        </a:p>
      </dgm:t>
    </dgm:pt>
    <dgm:pt modelId="{D3325943-DAFC-4575-9078-CED215ACB7E5}" type="parTrans" cxnId="{266F1835-BB76-418E-B94A-E099469C5934}">
      <dgm:prSet/>
      <dgm:spPr/>
      <dgm:t>
        <a:bodyPr/>
        <a:lstStyle/>
        <a:p>
          <a:endParaRPr lang="en-US"/>
        </a:p>
      </dgm:t>
    </dgm:pt>
    <dgm:pt modelId="{D8C871C5-0A0B-4E1B-9552-7349F3E742C8}" type="sibTrans" cxnId="{266F1835-BB76-418E-B94A-E099469C5934}">
      <dgm:prSet phldrT="02" phldr="0"/>
      <dgm:spPr/>
      <dgm:t>
        <a:bodyPr/>
        <a:lstStyle/>
        <a:p>
          <a:r>
            <a:rPr lang="en-US"/>
            <a:t>02</a:t>
          </a:r>
        </a:p>
      </dgm:t>
    </dgm:pt>
    <dgm:pt modelId="{341835AD-6D98-4EDB-93D9-D44B0F33B050}">
      <dgm:prSet/>
      <dgm:spPr/>
      <dgm:t>
        <a:bodyPr/>
        <a:lstStyle/>
        <a:p>
          <a:r>
            <a:rPr lang="en-US"/>
            <a:t>Unique physiologic state impacts drug concentrations and potential for adverse events</a:t>
          </a:r>
        </a:p>
      </dgm:t>
    </dgm:pt>
    <dgm:pt modelId="{44655829-6902-4B1B-9FFF-4550FAFDDDB8}" type="parTrans" cxnId="{1E64F7B3-F3F1-4034-98A4-FB4EE09F03F1}">
      <dgm:prSet/>
      <dgm:spPr/>
      <dgm:t>
        <a:bodyPr/>
        <a:lstStyle/>
        <a:p>
          <a:endParaRPr lang="en-US"/>
        </a:p>
      </dgm:t>
    </dgm:pt>
    <dgm:pt modelId="{863016B8-9868-4A6B-9948-EA4C48D0DEFA}" type="sibTrans" cxnId="{1E64F7B3-F3F1-4034-98A4-FB4EE09F03F1}">
      <dgm:prSet phldrT="03" phldr="0"/>
      <dgm:spPr/>
      <dgm:t>
        <a:bodyPr/>
        <a:lstStyle/>
        <a:p>
          <a:r>
            <a:rPr lang="en-US"/>
            <a:t>03</a:t>
          </a:r>
        </a:p>
      </dgm:t>
    </dgm:pt>
    <dgm:pt modelId="{1BADCB6B-2089-4AAD-AFF1-1CF93E2BA0D1}">
      <dgm:prSet/>
      <dgm:spPr/>
      <dgm:t>
        <a:bodyPr/>
        <a:lstStyle/>
        <a:p>
          <a:r>
            <a:rPr lang="en-US"/>
            <a:t>Importance of including pregnant women and their infants/children- often understudied</a:t>
          </a:r>
        </a:p>
      </dgm:t>
    </dgm:pt>
    <dgm:pt modelId="{3D084617-487B-41EA-99EC-25711BFC1BAC}" type="parTrans" cxnId="{EBE51D7E-D65F-46A9-BB20-486545F82F6F}">
      <dgm:prSet/>
      <dgm:spPr/>
      <dgm:t>
        <a:bodyPr/>
        <a:lstStyle/>
        <a:p>
          <a:endParaRPr lang="en-US"/>
        </a:p>
      </dgm:t>
    </dgm:pt>
    <dgm:pt modelId="{96429101-A526-4082-8F7C-63434C79B4EB}" type="sibTrans" cxnId="{EBE51D7E-D65F-46A9-BB20-486545F82F6F}">
      <dgm:prSet phldrT="04" phldr="0"/>
      <dgm:spPr/>
      <dgm:t>
        <a:bodyPr/>
        <a:lstStyle/>
        <a:p>
          <a:r>
            <a:rPr lang="en-US"/>
            <a:t>04</a:t>
          </a:r>
        </a:p>
      </dgm:t>
    </dgm:pt>
    <dgm:pt modelId="{399F0D17-AA99-7243-BF4C-CF45667EA8A4}">
      <dgm:prSet/>
      <dgm:spPr/>
      <dgm:t>
        <a:bodyPr/>
        <a:lstStyle/>
        <a:p>
          <a:r>
            <a:rPr lang="en-US" dirty="0"/>
            <a:t>Evaluation of perinatal transmission of other coinfections</a:t>
          </a:r>
        </a:p>
      </dgm:t>
    </dgm:pt>
    <dgm:pt modelId="{3C7A8DAA-4622-3042-982F-32E8675F9770}" type="parTrans" cxnId="{175D64C1-0C1E-E94B-97A0-DCD6CBDE435D}">
      <dgm:prSet/>
      <dgm:spPr/>
      <dgm:t>
        <a:bodyPr/>
        <a:lstStyle/>
        <a:p>
          <a:endParaRPr lang="en-US"/>
        </a:p>
      </dgm:t>
    </dgm:pt>
    <dgm:pt modelId="{5FF00366-797A-0A4D-BC4F-41289709D07B}" type="sibTrans" cxnId="{175D64C1-0C1E-E94B-97A0-DCD6CBDE435D}">
      <dgm:prSet phldrT="05" phldr="0"/>
      <dgm:spPr/>
      <dgm:t>
        <a:bodyPr/>
        <a:lstStyle/>
        <a:p>
          <a:r>
            <a:rPr lang="en-US"/>
            <a:t>05</a:t>
          </a:r>
        </a:p>
      </dgm:t>
    </dgm:pt>
    <dgm:pt modelId="{D63A6F2A-492C-C047-A6F7-D55E7A6B8BDF}" type="pres">
      <dgm:prSet presAssocID="{AFD56B20-CB60-40EC-B009-A84A45D227AB}" presName="Name0" presStyleCnt="0">
        <dgm:presLayoutVars>
          <dgm:animLvl val="lvl"/>
          <dgm:resizeHandles val="exact"/>
        </dgm:presLayoutVars>
      </dgm:prSet>
      <dgm:spPr/>
    </dgm:pt>
    <dgm:pt modelId="{C718C587-6E03-B04E-905D-05446DD29082}" type="pres">
      <dgm:prSet presAssocID="{CCA5A543-257C-4E5C-908B-E165CDF40C42}" presName="compositeNode" presStyleCnt="0">
        <dgm:presLayoutVars>
          <dgm:bulletEnabled val="1"/>
        </dgm:presLayoutVars>
      </dgm:prSet>
      <dgm:spPr/>
    </dgm:pt>
    <dgm:pt modelId="{0131AF5B-C8BE-E847-B6F7-502F0B616336}" type="pres">
      <dgm:prSet presAssocID="{CCA5A543-257C-4E5C-908B-E165CDF40C42}" presName="bgRect" presStyleLbl="alignNode1" presStyleIdx="0" presStyleCnt="5"/>
      <dgm:spPr/>
    </dgm:pt>
    <dgm:pt modelId="{0F14F7FC-AE0D-904E-9000-3F221FC8E3BF}" type="pres">
      <dgm:prSet presAssocID="{CC3C2F7D-7793-44E4-BB4E-74A9F0FE9D02}" presName="sibTransNodeRect" presStyleLbl="alignNode1" presStyleIdx="0" presStyleCnt="5">
        <dgm:presLayoutVars>
          <dgm:chMax val="0"/>
          <dgm:bulletEnabled val="1"/>
        </dgm:presLayoutVars>
      </dgm:prSet>
      <dgm:spPr/>
    </dgm:pt>
    <dgm:pt modelId="{7D72847E-C208-5445-808F-4CA48A064FD4}" type="pres">
      <dgm:prSet presAssocID="{CCA5A543-257C-4E5C-908B-E165CDF40C42}" presName="nodeRect" presStyleLbl="alignNode1" presStyleIdx="0" presStyleCnt="5">
        <dgm:presLayoutVars>
          <dgm:bulletEnabled val="1"/>
        </dgm:presLayoutVars>
      </dgm:prSet>
      <dgm:spPr/>
    </dgm:pt>
    <dgm:pt modelId="{A385EE4C-89F6-0A4D-B292-00C8DAE56DBF}" type="pres">
      <dgm:prSet presAssocID="{CC3C2F7D-7793-44E4-BB4E-74A9F0FE9D02}" presName="sibTrans" presStyleCnt="0"/>
      <dgm:spPr/>
    </dgm:pt>
    <dgm:pt modelId="{D879F225-B717-504B-91CB-DFE88FDF2A96}" type="pres">
      <dgm:prSet presAssocID="{AAE0CC72-A90C-4318-AC89-F85367A28F84}" presName="compositeNode" presStyleCnt="0">
        <dgm:presLayoutVars>
          <dgm:bulletEnabled val="1"/>
        </dgm:presLayoutVars>
      </dgm:prSet>
      <dgm:spPr/>
    </dgm:pt>
    <dgm:pt modelId="{BF22EFE5-83E1-5D43-8BEF-AA89FCCAB4D7}" type="pres">
      <dgm:prSet presAssocID="{AAE0CC72-A90C-4318-AC89-F85367A28F84}" presName="bgRect" presStyleLbl="alignNode1" presStyleIdx="1" presStyleCnt="5"/>
      <dgm:spPr/>
    </dgm:pt>
    <dgm:pt modelId="{A26A9593-4778-8341-B819-201AB698F334}" type="pres">
      <dgm:prSet presAssocID="{D8C871C5-0A0B-4E1B-9552-7349F3E742C8}" presName="sibTransNodeRect" presStyleLbl="alignNode1" presStyleIdx="1" presStyleCnt="5">
        <dgm:presLayoutVars>
          <dgm:chMax val="0"/>
          <dgm:bulletEnabled val="1"/>
        </dgm:presLayoutVars>
      </dgm:prSet>
      <dgm:spPr/>
    </dgm:pt>
    <dgm:pt modelId="{539B4369-F19B-B448-AB97-B536D4D46F87}" type="pres">
      <dgm:prSet presAssocID="{AAE0CC72-A90C-4318-AC89-F85367A28F84}" presName="nodeRect" presStyleLbl="alignNode1" presStyleIdx="1" presStyleCnt="5">
        <dgm:presLayoutVars>
          <dgm:bulletEnabled val="1"/>
        </dgm:presLayoutVars>
      </dgm:prSet>
      <dgm:spPr/>
    </dgm:pt>
    <dgm:pt modelId="{F560B109-9C67-3F4C-B569-94DBF090A2BF}" type="pres">
      <dgm:prSet presAssocID="{D8C871C5-0A0B-4E1B-9552-7349F3E742C8}" presName="sibTrans" presStyleCnt="0"/>
      <dgm:spPr/>
    </dgm:pt>
    <dgm:pt modelId="{3CD44522-CED0-E349-95C9-8EAF12993AE3}" type="pres">
      <dgm:prSet presAssocID="{341835AD-6D98-4EDB-93D9-D44B0F33B050}" presName="compositeNode" presStyleCnt="0">
        <dgm:presLayoutVars>
          <dgm:bulletEnabled val="1"/>
        </dgm:presLayoutVars>
      </dgm:prSet>
      <dgm:spPr/>
    </dgm:pt>
    <dgm:pt modelId="{73DA37E6-CBFE-F546-A3ED-47DE47DB3BD0}" type="pres">
      <dgm:prSet presAssocID="{341835AD-6D98-4EDB-93D9-D44B0F33B050}" presName="bgRect" presStyleLbl="alignNode1" presStyleIdx="2" presStyleCnt="5"/>
      <dgm:spPr/>
    </dgm:pt>
    <dgm:pt modelId="{D021B630-5B6F-E944-84CB-81A30C0DA17A}" type="pres">
      <dgm:prSet presAssocID="{863016B8-9868-4A6B-9948-EA4C48D0DEFA}" presName="sibTransNodeRect" presStyleLbl="alignNode1" presStyleIdx="2" presStyleCnt="5">
        <dgm:presLayoutVars>
          <dgm:chMax val="0"/>
          <dgm:bulletEnabled val="1"/>
        </dgm:presLayoutVars>
      </dgm:prSet>
      <dgm:spPr/>
    </dgm:pt>
    <dgm:pt modelId="{2DFC424D-11F1-5A48-AE93-304D1C8699BF}" type="pres">
      <dgm:prSet presAssocID="{341835AD-6D98-4EDB-93D9-D44B0F33B050}" presName="nodeRect" presStyleLbl="alignNode1" presStyleIdx="2" presStyleCnt="5">
        <dgm:presLayoutVars>
          <dgm:bulletEnabled val="1"/>
        </dgm:presLayoutVars>
      </dgm:prSet>
      <dgm:spPr/>
    </dgm:pt>
    <dgm:pt modelId="{368D322D-26EA-514E-AB97-5B8F6BF538FB}" type="pres">
      <dgm:prSet presAssocID="{863016B8-9868-4A6B-9948-EA4C48D0DEFA}" presName="sibTrans" presStyleCnt="0"/>
      <dgm:spPr/>
    </dgm:pt>
    <dgm:pt modelId="{CE05F8AE-8F80-D54D-A213-83B34152646B}" type="pres">
      <dgm:prSet presAssocID="{1BADCB6B-2089-4AAD-AFF1-1CF93E2BA0D1}" presName="compositeNode" presStyleCnt="0">
        <dgm:presLayoutVars>
          <dgm:bulletEnabled val="1"/>
        </dgm:presLayoutVars>
      </dgm:prSet>
      <dgm:spPr/>
    </dgm:pt>
    <dgm:pt modelId="{60E8E3C2-FCA4-524B-8816-E3C70979BD18}" type="pres">
      <dgm:prSet presAssocID="{1BADCB6B-2089-4AAD-AFF1-1CF93E2BA0D1}" presName="bgRect" presStyleLbl="alignNode1" presStyleIdx="3" presStyleCnt="5"/>
      <dgm:spPr/>
    </dgm:pt>
    <dgm:pt modelId="{828CFC1C-40B2-A347-847B-E5129EDA6129}" type="pres">
      <dgm:prSet presAssocID="{96429101-A526-4082-8F7C-63434C79B4EB}" presName="sibTransNodeRect" presStyleLbl="alignNode1" presStyleIdx="3" presStyleCnt="5">
        <dgm:presLayoutVars>
          <dgm:chMax val="0"/>
          <dgm:bulletEnabled val="1"/>
        </dgm:presLayoutVars>
      </dgm:prSet>
      <dgm:spPr/>
    </dgm:pt>
    <dgm:pt modelId="{CE57D268-E4A6-5846-AED1-B2EB03383C48}" type="pres">
      <dgm:prSet presAssocID="{1BADCB6B-2089-4AAD-AFF1-1CF93E2BA0D1}" presName="nodeRect" presStyleLbl="alignNode1" presStyleIdx="3" presStyleCnt="5">
        <dgm:presLayoutVars>
          <dgm:bulletEnabled val="1"/>
        </dgm:presLayoutVars>
      </dgm:prSet>
      <dgm:spPr/>
    </dgm:pt>
    <dgm:pt modelId="{2365376F-6A03-2C4C-B9DC-1FDDA5BDDEF5}" type="pres">
      <dgm:prSet presAssocID="{96429101-A526-4082-8F7C-63434C79B4EB}" presName="sibTrans" presStyleCnt="0"/>
      <dgm:spPr/>
    </dgm:pt>
    <dgm:pt modelId="{C79C20B1-DFA2-B54E-B031-C141F143481E}" type="pres">
      <dgm:prSet presAssocID="{399F0D17-AA99-7243-BF4C-CF45667EA8A4}" presName="compositeNode" presStyleCnt="0">
        <dgm:presLayoutVars>
          <dgm:bulletEnabled val="1"/>
        </dgm:presLayoutVars>
      </dgm:prSet>
      <dgm:spPr/>
    </dgm:pt>
    <dgm:pt modelId="{E08D56C7-E410-7048-BFC7-3355430D2744}" type="pres">
      <dgm:prSet presAssocID="{399F0D17-AA99-7243-BF4C-CF45667EA8A4}" presName="bgRect" presStyleLbl="alignNode1" presStyleIdx="4" presStyleCnt="5"/>
      <dgm:spPr/>
    </dgm:pt>
    <dgm:pt modelId="{14501337-11D6-8347-AB4D-0A042CC20981}" type="pres">
      <dgm:prSet presAssocID="{5FF00366-797A-0A4D-BC4F-41289709D07B}" presName="sibTransNodeRect" presStyleLbl="alignNode1" presStyleIdx="4" presStyleCnt="5">
        <dgm:presLayoutVars>
          <dgm:chMax val="0"/>
          <dgm:bulletEnabled val="1"/>
        </dgm:presLayoutVars>
      </dgm:prSet>
      <dgm:spPr/>
    </dgm:pt>
    <dgm:pt modelId="{8EA89413-1A58-604F-9396-69CBE060622B}" type="pres">
      <dgm:prSet presAssocID="{399F0D17-AA99-7243-BF4C-CF45667EA8A4}" presName="nodeRect" presStyleLbl="alignNode1" presStyleIdx="4" presStyleCnt="5">
        <dgm:presLayoutVars>
          <dgm:bulletEnabled val="1"/>
        </dgm:presLayoutVars>
      </dgm:prSet>
      <dgm:spPr/>
    </dgm:pt>
  </dgm:ptLst>
  <dgm:cxnLst>
    <dgm:cxn modelId="{A6B3210F-4DBA-0242-95BD-5B8FFFDBDED4}" type="presOf" srcId="{AFD56B20-CB60-40EC-B009-A84A45D227AB}" destId="{D63A6F2A-492C-C047-A6F7-D55E7A6B8BDF}" srcOrd="0" destOrd="0" presId="urn:microsoft.com/office/officeart/2016/7/layout/LinearBlockProcessNumbered"/>
    <dgm:cxn modelId="{7092DD27-E375-9D42-B25A-E254B82DD314}" type="presOf" srcId="{AAE0CC72-A90C-4318-AC89-F85367A28F84}" destId="{539B4369-F19B-B448-AB97-B536D4D46F87}" srcOrd="1" destOrd="0" presId="urn:microsoft.com/office/officeart/2016/7/layout/LinearBlockProcessNumbered"/>
    <dgm:cxn modelId="{266F1835-BB76-418E-B94A-E099469C5934}" srcId="{AFD56B20-CB60-40EC-B009-A84A45D227AB}" destId="{AAE0CC72-A90C-4318-AC89-F85367A28F84}" srcOrd="1" destOrd="0" parTransId="{D3325943-DAFC-4575-9078-CED215ACB7E5}" sibTransId="{D8C871C5-0A0B-4E1B-9552-7349F3E742C8}"/>
    <dgm:cxn modelId="{052C923F-3B26-CD4D-9D5C-C3538E4605B2}" type="presOf" srcId="{CCA5A543-257C-4E5C-908B-E165CDF40C42}" destId="{7D72847E-C208-5445-808F-4CA48A064FD4}" srcOrd="1" destOrd="0" presId="urn:microsoft.com/office/officeart/2016/7/layout/LinearBlockProcessNumbered"/>
    <dgm:cxn modelId="{37F43B6E-3BBF-D540-902E-50A9DE99CB5F}" type="presOf" srcId="{CC3C2F7D-7793-44E4-BB4E-74A9F0FE9D02}" destId="{0F14F7FC-AE0D-904E-9000-3F221FC8E3BF}" srcOrd="0" destOrd="0" presId="urn:microsoft.com/office/officeart/2016/7/layout/LinearBlockProcessNumbered"/>
    <dgm:cxn modelId="{3C17FD59-6FE4-3A46-9403-E022DB04AA20}" type="presOf" srcId="{863016B8-9868-4A6B-9948-EA4C48D0DEFA}" destId="{D021B630-5B6F-E944-84CB-81A30C0DA17A}" srcOrd="0" destOrd="0" presId="urn:microsoft.com/office/officeart/2016/7/layout/LinearBlockProcessNumbered"/>
    <dgm:cxn modelId="{EBE51D7E-D65F-46A9-BB20-486545F82F6F}" srcId="{AFD56B20-CB60-40EC-B009-A84A45D227AB}" destId="{1BADCB6B-2089-4AAD-AFF1-1CF93E2BA0D1}" srcOrd="3" destOrd="0" parTransId="{3D084617-487B-41EA-99EC-25711BFC1BAC}" sibTransId="{96429101-A526-4082-8F7C-63434C79B4EB}"/>
    <dgm:cxn modelId="{82A39880-6A87-334B-A949-13781FD51698}" type="presOf" srcId="{CCA5A543-257C-4E5C-908B-E165CDF40C42}" destId="{0131AF5B-C8BE-E847-B6F7-502F0B616336}" srcOrd="0" destOrd="0" presId="urn:microsoft.com/office/officeart/2016/7/layout/LinearBlockProcessNumbered"/>
    <dgm:cxn modelId="{CC296C83-6046-0D4B-8868-7F2D7E1A1C62}" type="presOf" srcId="{399F0D17-AA99-7243-BF4C-CF45667EA8A4}" destId="{E08D56C7-E410-7048-BFC7-3355430D2744}" srcOrd="0" destOrd="0" presId="urn:microsoft.com/office/officeart/2016/7/layout/LinearBlockProcessNumbered"/>
    <dgm:cxn modelId="{FF2CAD83-1043-9A4D-941E-5E1748D6C14B}" type="presOf" srcId="{1BADCB6B-2089-4AAD-AFF1-1CF93E2BA0D1}" destId="{CE57D268-E4A6-5846-AED1-B2EB03383C48}" srcOrd="1" destOrd="0" presId="urn:microsoft.com/office/officeart/2016/7/layout/LinearBlockProcessNumbered"/>
    <dgm:cxn modelId="{90B7F985-18DE-B342-80F6-2D93A4FD7148}" type="presOf" srcId="{341835AD-6D98-4EDB-93D9-D44B0F33B050}" destId="{2DFC424D-11F1-5A48-AE93-304D1C8699BF}" srcOrd="1" destOrd="0" presId="urn:microsoft.com/office/officeart/2016/7/layout/LinearBlockProcessNumbered"/>
    <dgm:cxn modelId="{732DC493-5C6A-FE4C-B9FE-D984F5B7C93F}" type="presOf" srcId="{96429101-A526-4082-8F7C-63434C79B4EB}" destId="{828CFC1C-40B2-A347-847B-E5129EDA6129}" srcOrd="0" destOrd="0" presId="urn:microsoft.com/office/officeart/2016/7/layout/LinearBlockProcessNumbered"/>
    <dgm:cxn modelId="{470A79A6-17D7-4EF9-AB7C-23994F6DDE51}" srcId="{AFD56B20-CB60-40EC-B009-A84A45D227AB}" destId="{CCA5A543-257C-4E5C-908B-E165CDF40C42}" srcOrd="0" destOrd="0" parTransId="{9DA6BFCE-A5C5-432C-82FA-55FF481C58B0}" sibTransId="{CC3C2F7D-7793-44E4-BB4E-74A9F0FE9D02}"/>
    <dgm:cxn modelId="{1E64F7B3-F3F1-4034-98A4-FB4EE09F03F1}" srcId="{AFD56B20-CB60-40EC-B009-A84A45D227AB}" destId="{341835AD-6D98-4EDB-93D9-D44B0F33B050}" srcOrd="2" destOrd="0" parTransId="{44655829-6902-4B1B-9FFF-4550FAFDDDB8}" sibTransId="{863016B8-9868-4A6B-9948-EA4C48D0DEFA}"/>
    <dgm:cxn modelId="{A0E0A7BB-3784-0C4B-9075-98AA0B16C29A}" type="presOf" srcId="{5FF00366-797A-0A4D-BC4F-41289709D07B}" destId="{14501337-11D6-8347-AB4D-0A042CC20981}" srcOrd="0" destOrd="0" presId="urn:microsoft.com/office/officeart/2016/7/layout/LinearBlockProcessNumbered"/>
    <dgm:cxn modelId="{71ED52C0-91D7-6846-844B-7C7A687A68B8}" type="presOf" srcId="{399F0D17-AA99-7243-BF4C-CF45667EA8A4}" destId="{8EA89413-1A58-604F-9396-69CBE060622B}" srcOrd="1" destOrd="0" presId="urn:microsoft.com/office/officeart/2016/7/layout/LinearBlockProcessNumbered"/>
    <dgm:cxn modelId="{175D64C1-0C1E-E94B-97A0-DCD6CBDE435D}" srcId="{AFD56B20-CB60-40EC-B009-A84A45D227AB}" destId="{399F0D17-AA99-7243-BF4C-CF45667EA8A4}" srcOrd="4" destOrd="0" parTransId="{3C7A8DAA-4622-3042-982F-32E8675F9770}" sibTransId="{5FF00366-797A-0A4D-BC4F-41289709D07B}"/>
    <dgm:cxn modelId="{F9584DDA-1AC4-AF4B-921C-9B7196C37564}" type="presOf" srcId="{1BADCB6B-2089-4AAD-AFF1-1CF93E2BA0D1}" destId="{60E8E3C2-FCA4-524B-8816-E3C70979BD18}" srcOrd="0" destOrd="0" presId="urn:microsoft.com/office/officeart/2016/7/layout/LinearBlockProcessNumbered"/>
    <dgm:cxn modelId="{7B0EDCEB-C193-0F46-91A6-08248EC7A162}" type="presOf" srcId="{D8C871C5-0A0B-4E1B-9552-7349F3E742C8}" destId="{A26A9593-4778-8341-B819-201AB698F334}" srcOrd="0" destOrd="0" presId="urn:microsoft.com/office/officeart/2016/7/layout/LinearBlockProcessNumbered"/>
    <dgm:cxn modelId="{1D5D78F6-CF65-8940-819B-8CF6B9C33457}" type="presOf" srcId="{341835AD-6D98-4EDB-93D9-D44B0F33B050}" destId="{73DA37E6-CBFE-F546-A3ED-47DE47DB3BD0}" srcOrd="0" destOrd="0" presId="urn:microsoft.com/office/officeart/2016/7/layout/LinearBlockProcessNumbered"/>
    <dgm:cxn modelId="{29AD90F8-13F8-8143-9CB8-069088481A00}" type="presOf" srcId="{AAE0CC72-A90C-4318-AC89-F85367A28F84}" destId="{BF22EFE5-83E1-5D43-8BEF-AA89FCCAB4D7}" srcOrd="0" destOrd="0" presId="urn:microsoft.com/office/officeart/2016/7/layout/LinearBlockProcessNumbered"/>
    <dgm:cxn modelId="{2609150D-7523-244F-B8F8-83E0217A4E0F}" type="presParOf" srcId="{D63A6F2A-492C-C047-A6F7-D55E7A6B8BDF}" destId="{C718C587-6E03-B04E-905D-05446DD29082}" srcOrd="0" destOrd="0" presId="urn:microsoft.com/office/officeart/2016/7/layout/LinearBlockProcessNumbered"/>
    <dgm:cxn modelId="{8F9F7E9F-1F01-3F42-A3BF-614B13E205D0}" type="presParOf" srcId="{C718C587-6E03-B04E-905D-05446DD29082}" destId="{0131AF5B-C8BE-E847-B6F7-502F0B616336}" srcOrd="0" destOrd="0" presId="urn:microsoft.com/office/officeart/2016/7/layout/LinearBlockProcessNumbered"/>
    <dgm:cxn modelId="{6CBE7B9B-3A41-4543-AE2A-9B82730E3465}" type="presParOf" srcId="{C718C587-6E03-B04E-905D-05446DD29082}" destId="{0F14F7FC-AE0D-904E-9000-3F221FC8E3BF}" srcOrd="1" destOrd="0" presId="urn:microsoft.com/office/officeart/2016/7/layout/LinearBlockProcessNumbered"/>
    <dgm:cxn modelId="{436A32C2-3AE9-1C43-B8CC-E9E99B036B43}" type="presParOf" srcId="{C718C587-6E03-B04E-905D-05446DD29082}" destId="{7D72847E-C208-5445-808F-4CA48A064FD4}" srcOrd="2" destOrd="0" presId="urn:microsoft.com/office/officeart/2016/7/layout/LinearBlockProcessNumbered"/>
    <dgm:cxn modelId="{48167AEC-9B65-1D41-AC5C-1B18A635C28D}" type="presParOf" srcId="{D63A6F2A-492C-C047-A6F7-D55E7A6B8BDF}" destId="{A385EE4C-89F6-0A4D-B292-00C8DAE56DBF}" srcOrd="1" destOrd="0" presId="urn:microsoft.com/office/officeart/2016/7/layout/LinearBlockProcessNumbered"/>
    <dgm:cxn modelId="{7112BE80-BBD7-7E43-BDD7-9C27419DF056}" type="presParOf" srcId="{D63A6F2A-492C-C047-A6F7-D55E7A6B8BDF}" destId="{D879F225-B717-504B-91CB-DFE88FDF2A96}" srcOrd="2" destOrd="0" presId="urn:microsoft.com/office/officeart/2016/7/layout/LinearBlockProcessNumbered"/>
    <dgm:cxn modelId="{003E12B7-376B-1544-996C-212557D2950E}" type="presParOf" srcId="{D879F225-B717-504B-91CB-DFE88FDF2A96}" destId="{BF22EFE5-83E1-5D43-8BEF-AA89FCCAB4D7}" srcOrd="0" destOrd="0" presId="urn:microsoft.com/office/officeart/2016/7/layout/LinearBlockProcessNumbered"/>
    <dgm:cxn modelId="{6D2C76A1-4CE3-7E44-AC55-875F52A621D8}" type="presParOf" srcId="{D879F225-B717-504B-91CB-DFE88FDF2A96}" destId="{A26A9593-4778-8341-B819-201AB698F334}" srcOrd="1" destOrd="0" presId="urn:microsoft.com/office/officeart/2016/7/layout/LinearBlockProcessNumbered"/>
    <dgm:cxn modelId="{EA862297-350B-DB44-9226-13CF6F4E1573}" type="presParOf" srcId="{D879F225-B717-504B-91CB-DFE88FDF2A96}" destId="{539B4369-F19B-B448-AB97-B536D4D46F87}" srcOrd="2" destOrd="0" presId="urn:microsoft.com/office/officeart/2016/7/layout/LinearBlockProcessNumbered"/>
    <dgm:cxn modelId="{93E79D08-F132-2D49-879A-8249EF5E5762}" type="presParOf" srcId="{D63A6F2A-492C-C047-A6F7-D55E7A6B8BDF}" destId="{F560B109-9C67-3F4C-B569-94DBF090A2BF}" srcOrd="3" destOrd="0" presId="urn:microsoft.com/office/officeart/2016/7/layout/LinearBlockProcessNumbered"/>
    <dgm:cxn modelId="{E3BEE02B-4F14-8043-A1E9-12F22E9AA5BA}" type="presParOf" srcId="{D63A6F2A-492C-C047-A6F7-D55E7A6B8BDF}" destId="{3CD44522-CED0-E349-95C9-8EAF12993AE3}" srcOrd="4" destOrd="0" presId="urn:microsoft.com/office/officeart/2016/7/layout/LinearBlockProcessNumbered"/>
    <dgm:cxn modelId="{05397A07-3244-2C45-AAFE-CC5943BE44FE}" type="presParOf" srcId="{3CD44522-CED0-E349-95C9-8EAF12993AE3}" destId="{73DA37E6-CBFE-F546-A3ED-47DE47DB3BD0}" srcOrd="0" destOrd="0" presId="urn:microsoft.com/office/officeart/2016/7/layout/LinearBlockProcessNumbered"/>
    <dgm:cxn modelId="{67A5B603-2C97-6C43-BFE8-A716A4036FE9}" type="presParOf" srcId="{3CD44522-CED0-E349-95C9-8EAF12993AE3}" destId="{D021B630-5B6F-E944-84CB-81A30C0DA17A}" srcOrd="1" destOrd="0" presId="urn:microsoft.com/office/officeart/2016/7/layout/LinearBlockProcessNumbered"/>
    <dgm:cxn modelId="{18FD4C65-19AE-8645-A7B6-83AEBA718530}" type="presParOf" srcId="{3CD44522-CED0-E349-95C9-8EAF12993AE3}" destId="{2DFC424D-11F1-5A48-AE93-304D1C8699BF}" srcOrd="2" destOrd="0" presId="urn:microsoft.com/office/officeart/2016/7/layout/LinearBlockProcessNumbered"/>
    <dgm:cxn modelId="{E40DA120-8CE7-564C-A6C6-BD9A7EE62292}" type="presParOf" srcId="{D63A6F2A-492C-C047-A6F7-D55E7A6B8BDF}" destId="{368D322D-26EA-514E-AB97-5B8F6BF538FB}" srcOrd="5" destOrd="0" presId="urn:microsoft.com/office/officeart/2016/7/layout/LinearBlockProcessNumbered"/>
    <dgm:cxn modelId="{356A1874-B6C0-1E4B-BD20-344F3BF9EEA6}" type="presParOf" srcId="{D63A6F2A-492C-C047-A6F7-D55E7A6B8BDF}" destId="{CE05F8AE-8F80-D54D-A213-83B34152646B}" srcOrd="6" destOrd="0" presId="urn:microsoft.com/office/officeart/2016/7/layout/LinearBlockProcessNumbered"/>
    <dgm:cxn modelId="{5870CDA5-8280-0E45-88B7-FA0F7B044FE6}" type="presParOf" srcId="{CE05F8AE-8F80-D54D-A213-83B34152646B}" destId="{60E8E3C2-FCA4-524B-8816-E3C70979BD18}" srcOrd="0" destOrd="0" presId="urn:microsoft.com/office/officeart/2016/7/layout/LinearBlockProcessNumbered"/>
    <dgm:cxn modelId="{091CFBB6-9D66-9D41-B2A8-F7762A4EA0D8}" type="presParOf" srcId="{CE05F8AE-8F80-D54D-A213-83B34152646B}" destId="{828CFC1C-40B2-A347-847B-E5129EDA6129}" srcOrd="1" destOrd="0" presId="urn:microsoft.com/office/officeart/2016/7/layout/LinearBlockProcessNumbered"/>
    <dgm:cxn modelId="{4D4223CE-A6BD-0B4D-9B81-F70ED9860451}" type="presParOf" srcId="{CE05F8AE-8F80-D54D-A213-83B34152646B}" destId="{CE57D268-E4A6-5846-AED1-B2EB03383C48}" srcOrd="2" destOrd="0" presId="urn:microsoft.com/office/officeart/2016/7/layout/LinearBlockProcessNumbered"/>
    <dgm:cxn modelId="{332BF437-9DF3-7A4E-B7D5-3A67167FB0F3}" type="presParOf" srcId="{D63A6F2A-492C-C047-A6F7-D55E7A6B8BDF}" destId="{2365376F-6A03-2C4C-B9DC-1FDDA5BDDEF5}" srcOrd="7" destOrd="0" presId="urn:microsoft.com/office/officeart/2016/7/layout/LinearBlockProcessNumbered"/>
    <dgm:cxn modelId="{8E3C29E0-363B-C044-B083-B2ACC49FB68E}" type="presParOf" srcId="{D63A6F2A-492C-C047-A6F7-D55E7A6B8BDF}" destId="{C79C20B1-DFA2-B54E-B031-C141F143481E}" srcOrd="8" destOrd="0" presId="urn:microsoft.com/office/officeart/2016/7/layout/LinearBlockProcessNumbered"/>
    <dgm:cxn modelId="{4C37D2EA-44A4-1849-8CAF-ED6759926B3C}" type="presParOf" srcId="{C79C20B1-DFA2-B54E-B031-C141F143481E}" destId="{E08D56C7-E410-7048-BFC7-3355430D2744}" srcOrd="0" destOrd="0" presId="urn:microsoft.com/office/officeart/2016/7/layout/LinearBlockProcessNumbered"/>
    <dgm:cxn modelId="{4F6F0A20-F79A-4242-8E45-49B14F00C96D}" type="presParOf" srcId="{C79C20B1-DFA2-B54E-B031-C141F143481E}" destId="{14501337-11D6-8347-AB4D-0A042CC20981}" srcOrd="1" destOrd="0" presId="urn:microsoft.com/office/officeart/2016/7/layout/LinearBlockProcessNumbered"/>
    <dgm:cxn modelId="{A34EECE7-783C-E043-92F6-177BE881D97A}" type="presParOf" srcId="{C79C20B1-DFA2-B54E-B031-C141F143481E}" destId="{8EA89413-1A58-604F-9396-69CBE060622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CC8FC7-33D1-4653-83F9-9B06CD360693}"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072D7366-4B50-4B60-ACDC-BFFB84F55845}">
      <dgm:prSet/>
      <dgm:spPr/>
      <dgm:t>
        <a:bodyPr/>
        <a:lstStyle/>
        <a:p>
          <a:r>
            <a:rPr lang="en-US"/>
            <a:t>AIDS Clinical Trials Group (ACTG)</a:t>
          </a:r>
        </a:p>
      </dgm:t>
    </dgm:pt>
    <dgm:pt modelId="{6ECE407D-E526-49C0-B1EB-7208EAF9978E}" type="parTrans" cxnId="{16381B67-3F9A-4EF3-94C7-CAEC727F266D}">
      <dgm:prSet/>
      <dgm:spPr/>
      <dgm:t>
        <a:bodyPr/>
        <a:lstStyle/>
        <a:p>
          <a:endParaRPr lang="en-US"/>
        </a:p>
      </dgm:t>
    </dgm:pt>
    <dgm:pt modelId="{12A31090-59ED-4934-9F9A-6027997080B3}" type="sibTrans" cxnId="{16381B67-3F9A-4EF3-94C7-CAEC727F266D}">
      <dgm:prSet/>
      <dgm:spPr/>
      <dgm:t>
        <a:bodyPr/>
        <a:lstStyle/>
        <a:p>
          <a:endParaRPr lang="en-US"/>
        </a:p>
      </dgm:t>
    </dgm:pt>
    <dgm:pt modelId="{000E0A41-3773-4451-B26F-5B23B5175F9E}">
      <dgm:prSet/>
      <dgm:spPr/>
      <dgm:t>
        <a:bodyPr/>
        <a:lstStyle/>
        <a:p>
          <a:r>
            <a:rPr lang="en-US"/>
            <a:t>HIV Prevention Trials Network (HPTN)</a:t>
          </a:r>
        </a:p>
      </dgm:t>
    </dgm:pt>
    <dgm:pt modelId="{7E691172-F361-4433-86AE-B5D8F71556CD}" type="parTrans" cxnId="{BB75864F-AEBF-458E-A27B-6D1DBD191361}">
      <dgm:prSet/>
      <dgm:spPr/>
      <dgm:t>
        <a:bodyPr/>
        <a:lstStyle/>
        <a:p>
          <a:endParaRPr lang="en-US"/>
        </a:p>
      </dgm:t>
    </dgm:pt>
    <dgm:pt modelId="{9F79E0A0-A127-41F2-B329-F417D2B61037}" type="sibTrans" cxnId="{BB75864F-AEBF-458E-A27B-6D1DBD191361}">
      <dgm:prSet/>
      <dgm:spPr/>
      <dgm:t>
        <a:bodyPr/>
        <a:lstStyle/>
        <a:p>
          <a:endParaRPr lang="en-US"/>
        </a:p>
      </dgm:t>
    </dgm:pt>
    <dgm:pt modelId="{294E993B-F71A-43A5-8B06-AD2DF3A41D8C}">
      <dgm:prSet/>
      <dgm:spPr/>
      <dgm:t>
        <a:bodyPr/>
        <a:lstStyle/>
        <a:p>
          <a:r>
            <a:rPr lang="en-US"/>
            <a:t>HIV Vaccine Trials Network (HVTN)</a:t>
          </a:r>
        </a:p>
      </dgm:t>
    </dgm:pt>
    <dgm:pt modelId="{ADCFC87D-1DE5-47BC-95ED-2AC30ED8BE08}" type="parTrans" cxnId="{8B64E9EF-2CFB-4556-8424-24973DA47113}">
      <dgm:prSet/>
      <dgm:spPr/>
      <dgm:t>
        <a:bodyPr/>
        <a:lstStyle/>
        <a:p>
          <a:endParaRPr lang="en-US"/>
        </a:p>
      </dgm:t>
    </dgm:pt>
    <dgm:pt modelId="{F09EDBC4-B258-44A7-A185-B8A62D4729E2}" type="sibTrans" cxnId="{8B64E9EF-2CFB-4556-8424-24973DA47113}">
      <dgm:prSet/>
      <dgm:spPr/>
      <dgm:t>
        <a:bodyPr/>
        <a:lstStyle/>
        <a:p>
          <a:endParaRPr lang="en-US"/>
        </a:p>
      </dgm:t>
    </dgm:pt>
    <dgm:pt modelId="{F85B0CF3-F573-4209-8E0A-3616E6D6E9EB}">
      <dgm:prSet/>
      <dgm:spPr/>
      <dgm:t>
        <a:bodyPr/>
        <a:lstStyle/>
        <a:p>
          <a:r>
            <a:rPr lang="en-US"/>
            <a:t>International Maternal Pediatric Adolescent AIDS Clinical Trials (IMPAACT)</a:t>
          </a:r>
        </a:p>
      </dgm:t>
    </dgm:pt>
    <dgm:pt modelId="{1E28D818-1ED1-42F6-BC85-9CC822305EE3}" type="parTrans" cxnId="{EB6BD683-3D6F-4F51-9430-3B7800A5F8B6}">
      <dgm:prSet/>
      <dgm:spPr/>
      <dgm:t>
        <a:bodyPr/>
        <a:lstStyle/>
        <a:p>
          <a:endParaRPr lang="en-US"/>
        </a:p>
      </dgm:t>
    </dgm:pt>
    <dgm:pt modelId="{FE637F48-6A99-4111-B93A-50C0F18E2BD2}" type="sibTrans" cxnId="{EB6BD683-3D6F-4F51-9430-3B7800A5F8B6}">
      <dgm:prSet/>
      <dgm:spPr/>
      <dgm:t>
        <a:bodyPr/>
        <a:lstStyle/>
        <a:p>
          <a:endParaRPr lang="en-US"/>
        </a:p>
      </dgm:t>
    </dgm:pt>
    <dgm:pt modelId="{20D17907-BF6B-4325-8EF9-93072D493ECE}">
      <dgm:prSet/>
      <dgm:spPr/>
      <dgm:t>
        <a:bodyPr/>
        <a:lstStyle/>
        <a:p>
          <a:r>
            <a:rPr lang="en-US"/>
            <a:t>Microbicide Trials Network (MTN)</a:t>
          </a:r>
        </a:p>
      </dgm:t>
    </dgm:pt>
    <dgm:pt modelId="{C2EDBE43-1067-4713-985B-99D158307883}" type="parTrans" cxnId="{BDD49F28-B64F-4F3E-B89F-1A2A80A08287}">
      <dgm:prSet/>
      <dgm:spPr/>
      <dgm:t>
        <a:bodyPr/>
        <a:lstStyle/>
        <a:p>
          <a:endParaRPr lang="en-US"/>
        </a:p>
      </dgm:t>
    </dgm:pt>
    <dgm:pt modelId="{4AC9BC19-3297-4B9A-AF64-991F91376AE1}" type="sibTrans" cxnId="{BDD49F28-B64F-4F3E-B89F-1A2A80A08287}">
      <dgm:prSet/>
      <dgm:spPr/>
      <dgm:t>
        <a:bodyPr/>
        <a:lstStyle/>
        <a:p>
          <a:endParaRPr lang="en-US"/>
        </a:p>
      </dgm:t>
    </dgm:pt>
    <dgm:pt modelId="{80027E4D-432E-8146-9561-058D49F6BF6F}" type="pres">
      <dgm:prSet presAssocID="{BACC8FC7-33D1-4653-83F9-9B06CD360693}" presName="diagram" presStyleCnt="0">
        <dgm:presLayoutVars>
          <dgm:dir/>
          <dgm:resizeHandles val="exact"/>
        </dgm:presLayoutVars>
      </dgm:prSet>
      <dgm:spPr/>
    </dgm:pt>
    <dgm:pt modelId="{F2D36C67-60AB-C94D-8A4B-EADB92100199}" type="pres">
      <dgm:prSet presAssocID="{072D7366-4B50-4B60-ACDC-BFFB84F55845}" presName="node" presStyleLbl="node1" presStyleIdx="0" presStyleCnt="5">
        <dgm:presLayoutVars>
          <dgm:bulletEnabled val="1"/>
        </dgm:presLayoutVars>
      </dgm:prSet>
      <dgm:spPr/>
    </dgm:pt>
    <dgm:pt modelId="{55F0DFD8-3581-9441-836E-D173CFF99BB6}" type="pres">
      <dgm:prSet presAssocID="{12A31090-59ED-4934-9F9A-6027997080B3}" presName="sibTrans" presStyleCnt="0"/>
      <dgm:spPr/>
    </dgm:pt>
    <dgm:pt modelId="{47233E51-2D8A-F143-8259-BE10F3BF93CC}" type="pres">
      <dgm:prSet presAssocID="{000E0A41-3773-4451-B26F-5B23B5175F9E}" presName="node" presStyleLbl="node1" presStyleIdx="1" presStyleCnt="5">
        <dgm:presLayoutVars>
          <dgm:bulletEnabled val="1"/>
        </dgm:presLayoutVars>
      </dgm:prSet>
      <dgm:spPr/>
    </dgm:pt>
    <dgm:pt modelId="{7977D2B8-C892-E847-BAF5-C43BCAE56501}" type="pres">
      <dgm:prSet presAssocID="{9F79E0A0-A127-41F2-B329-F417D2B61037}" presName="sibTrans" presStyleCnt="0"/>
      <dgm:spPr/>
    </dgm:pt>
    <dgm:pt modelId="{9A6ADE54-754C-C94E-8C3D-9ADB5893B47F}" type="pres">
      <dgm:prSet presAssocID="{294E993B-F71A-43A5-8B06-AD2DF3A41D8C}" presName="node" presStyleLbl="node1" presStyleIdx="2" presStyleCnt="5">
        <dgm:presLayoutVars>
          <dgm:bulletEnabled val="1"/>
        </dgm:presLayoutVars>
      </dgm:prSet>
      <dgm:spPr/>
    </dgm:pt>
    <dgm:pt modelId="{8A7AD1C9-335A-924D-A7DD-FDD76DF20779}" type="pres">
      <dgm:prSet presAssocID="{F09EDBC4-B258-44A7-A185-B8A62D4729E2}" presName="sibTrans" presStyleCnt="0"/>
      <dgm:spPr/>
    </dgm:pt>
    <dgm:pt modelId="{231F991A-8DE6-2140-A159-E52F669FE030}" type="pres">
      <dgm:prSet presAssocID="{F85B0CF3-F573-4209-8E0A-3616E6D6E9EB}" presName="node" presStyleLbl="node1" presStyleIdx="3" presStyleCnt="5">
        <dgm:presLayoutVars>
          <dgm:bulletEnabled val="1"/>
        </dgm:presLayoutVars>
      </dgm:prSet>
      <dgm:spPr/>
    </dgm:pt>
    <dgm:pt modelId="{D8B5B2F0-0ABB-6244-968F-994E6061855D}" type="pres">
      <dgm:prSet presAssocID="{FE637F48-6A99-4111-B93A-50C0F18E2BD2}" presName="sibTrans" presStyleCnt="0"/>
      <dgm:spPr/>
    </dgm:pt>
    <dgm:pt modelId="{220C0477-DB84-2B4B-BCE4-CA28983511BB}" type="pres">
      <dgm:prSet presAssocID="{20D17907-BF6B-4325-8EF9-93072D493ECE}" presName="node" presStyleLbl="node1" presStyleIdx="4" presStyleCnt="5">
        <dgm:presLayoutVars>
          <dgm:bulletEnabled val="1"/>
        </dgm:presLayoutVars>
      </dgm:prSet>
      <dgm:spPr/>
    </dgm:pt>
  </dgm:ptLst>
  <dgm:cxnLst>
    <dgm:cxn modelId="{BDD49F28-B64F-4F3E-B89F-1A2A80A08287}" srcId="{BACC8FC7-33D1-4653-83F9-9B06CD360693}" destId="{20D17907-BF6B-4325-8EF9-93072D493ECE}" srcOrd="4" destOrd="0" parTransId="{C2EDBE43-1067-4713-985B-99D158307883}" sibTransId="{4AC9BC19-3297-4B9A-AF64-991F91376AE1}"/>
    <dgm:cxn modelId="{D3FD4629-7FB4-9343-9D4C-4BB1526E1815}" type="presOf" srcId="{F85B0CF3-F573-4209-8E0A-3616E6D6E9EB}" destId="{231F991A-8DE6-2140-A159-E52F669FE030}" srcOrd="0" destOrd="0" presId="urn:microsoft.com/office/officeart/2005/8/layout/default"/>
    <dgm:cxn modelId="{F997643B-9A47-574F-87EE-E82DBAA1ED3A}" type="presOf" srcId="{294E993B-F71A-43A5-8B06-AD2DF3A41D8C}" destId="{9A6ADE54-754C-C94E-8C3D-9ADB5893B47F}" srcOrd="0" destOrd="0" presId="urn:microsoft.com/office/officeart/2005/8/layout/default"/>
    <dgm:cxn modelId="{B8DEEC5C-ED6F-6747-AEB4-BF280FC82F83}" type="presOf" srcId="{BACC8FC7-33D1-4653-83F9-9B06CD360693}" destId="{80027E4D-432E-8146-9561-058D49F6BF6F}" srcOrd="0" destOrd="0" presId="urn:microsoft.com/office/officeart/2005/8/layout/default"/>
    <dgm:cxn modelId="{16381B67-3F9A-4EF3-94C7-CAEC727F266D}" srcId="{BACC8FC7-33D1-4653-83F9-9B06CD360693}" destId="{072D7366-4B50-4B60-ACDC-BFFB84F55845}" srcOrd="0" destOrd="0" parTransId="{6ECE407D-E526-49C0-B1EB-7208EAF9978E}" sibTransId="{12A31090-59ED-4934-9F9A-6027997080B3}"/>
    <dgm:cxn modelId="{BB75864F-AEBF-458E-A27B-6D1DBD191361}" srcId="{BACC8FC7-33D1-4653-83F9-9B06CD360693}" destId="{000E0A41-3773-4451-B26F-5B23B5175F9E}" srcOrd="1" destOrd="0" parTransId="{7E691172-F361-4433-86AE-B5D8F71556CD}" sibTransId="{9F79E0A0-A127-41F2-B329-F417D2B61037}"/>
    <dgm:cxn modelId="{EB6BD683-3D6F-4F51-9430-3B7800A5F8B6}" srcId="{BACC8FC7-33D1-4653-83F9-9B06CD360693}" destId="{F85B0CF3-F573-4209-8E0A-3616E6D6E9EB}" srcOrd="3" destOrd="0" parTransId="{1E28D818-1ED1-42F6-BC85-9CC822305EE3}" sibTransId="{FE637F48-6A99-4111-B93A-50C0F18E2BD2}"/>
    <dgm:cxn modelId="{042F62B9-9517-8B48-998D-AFEFB670F088}" type="presOf" srcId="{072D7366-4B50-4B60-ACDC-BFFB84F55845}" destId="{F2D36C67-60AB-C94D-8A4B-EADB92100199}" srcOrd="0" destOrd="0" presId="urn:microsoft.com/office/officeart/2005/8/layout/default"/>
    <dgm:cxn modelId="{AFF908C3-55DF-794B-8C8B-A0436D5B2A8C}" type="presOf" srcId="{20D17907-BF6B-4325-8EF9-93072D493ECE}" destId="{220C0477-DB84-2B4B-BCE4-CA28983511BB}" srcOrd="0" destOrd="0" presId="urn:microsoft.com/office/officeart/2005/8/layout/default"/>
    <dgm:cxn modelId="{CB7B47EC-5408-B74C-A192-F559B0838CCA}" type="presOf" srcId="{000E0A41-3773-4451-B26F-5B23B5175F9E}" destId="{47233E51-2D8A-F143-8259-BE10F3BF93CC}" srcOrd="0" destOrd="0" presId="urn:microsoft.com/office/officeart/2005/8/layout/default"/>
    <dgm:cxn modelId="{8B64E9EF-2CFB-4556-8424-24973DA47113}" srcId="{BACC8FC7-33D1-4653-83F9-9B06CD360693}" destId="{294E993B-F71A-43A5-8B06-AD2DF3A41D8C}" srcOrd="2" destOrd="0" parTransId="{ADCFC87D-1DE5-47BC-95ED-2AC30ED8BE08}" sibTransId="{F09EDBC4-B258-44A7-A185-B8A62D4729E2}"/>
    <dgm:cxn modelId="{C828E533-BD59-B447-BDC0-ED02A61A1509}" type="presParOf" srcId="{80027E4D-432E-8146-9561-058D49F6BF6F}" destId="{F2D36C67-60AB-C94D-8A4B-EADB92100199}" srcOrd="0" destOrd="0" presId="urn:microsoft.com/office/officeart/2005/8/layout/default"/>
    <dgm:cxn modelId="{68DA9B1B-0B87-F245-912C-5D84C8255291}" type="presParOf" srcId="{80027E4D-432E-8146-9561-058D49F6BF6F}" destId="{55F0DFD8-3581-9441-836E-D173CFF99BB6}" srcOrd="1" destOrd="0" presId="urn:microsoft.com/office/officeart/2005/8/layout/default"/>
    <dgm:cxn modelId="{CB527A42-0306-904B-8D16-A01451AA03F0}" type="presParOf" srcId="{80027E4D-432E-8146-9561-058D49F6BF6F}" destId="{47233E51-2D8A-F143-8259-BE10F3BF93CC}" srcOrd="2" destOrd="0" presId="urn:microsoft.com/office/officeart/2005/8/layout/default"/>
    <dgm:cxn modelId="{509C8754-F795-D349-BEC7-188104BEEE16}" type="presParOf" srcId="{80027E4D-432E-8146-9561-058D49F6BF6F}" destId="{7977D2B8-C892-E847-BAF5-C43BCAE56501}" srcOrd="3" destOrd="0" presId="urn:microsoft.com/office/officeart/2005/8/layout/default"/>
    <dgm:cxn modelId="{1AFC859E-A7BD-2649-91D9-0BC47CB6FB86}" type="presParOf" srcId="{80027E4D-432E-8146-9561-058D49F6BF6F}" destId="{9A6ADE54-754C-C94E-8C3D-9ADB5893B47F}" srcOrd="4" destOrd="0" presId="urn:microsoft.com/office/officeart/2005/8/layout/default"/>
    <dgm:cxn modelId="{B9CEC624-C308-734E-81B8-B4B98CF1A100}" type="presParOf" srcId="{80027E4D-432E-8146-9561-058D49F6BF6F}" destId="{8A7AD1C9-335A-924D-A7DD-FDD76DF20779}" srcOrd="5" destOrd="0" presId="urn:microsoft.com/office/officeart/2005/8/layout/default"/>
    <dgm:cxn modelId="{F70DC7C8-93E1-D94D-A129-5A5BEDD5FBD7}" type="presParOf" srcId="{80027E4D-432E-8146-9561-058D49F6BF6F}" destId="{231F991A-8DE6-2140-A159-E52F669FE030}" srcOrd="6" destOrd="0" presId="urn:microsoft.com/office/officeart/2005/8/layout/default"/>
    <dgm:cxn modelId="{5B377AD5-8E9C-704E-97A9-07D7BAE38E7E}" type="presParOf" srcId="{80027E4D-432E-8146-9561-058D49F6BF6F}" destId="{D8B5B2F0-0ABB-6244-968F-994E6061855D}" srcOrd="7" destOrd="0" presId="urn:microsoft.com/office/officeart/2005/8/layout/default"/>
    <dgm:cxn modelId="{B787FFE2-659B-9646-84FA-984CDF4B98E3}" type="presParOf" srcId="{80027E4D-432E-8146-9561-058D49F6BF6F}" destId="{220C0477-DB84-2B4B-BCE4-CA28983511B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8E323-9620-4EBF-9A74-2B0B98AE2F6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24C1135-D25B-40DB-B8F3-6A89423398B2}">
      <dgm:prSet/>
      <dgm:spPr/>
      <dgm:t>
        <a:bodyPr/>
        <a:lstStyle/>
        <a:p>
          <a:pPr>
            <a:lnSpc>
              <a:spcPct val="100000"/>
            </a:lnSpc>
            <a:defRPr cap="all"/>
          </a:pPr>
          <a:r>
            <a:rPr lang="en-US"/>
            <a:t>Tuberculosis</a:t>
          </a:r>
        </a:p>
      </dgm:t>
    </dgm:pt>
    <dgm:pt modelId="{C304D253-3ED8-457E-BFEE-3B949CFCB249}" type="parTrans" cxnId="{57D0FBA9-C70B-46D5-901E-D135D41DA8EB}">
      <dgm:prSet/>
      <dgm:spPr/>
      <dgm:t>
        <a:bodyPr/>
        <a:lstStyle/>
        <a:p>
          <a:endParaRPr lang="en-US"/>
        </a:p>
      </dgm:t>
    </dgm:pt>
    <dgm:pt modelId="{E3BB9F64-A4FA-4AD5-A482-574C0C347535}" type="sibTrans" cxnId="{57D0FBA9-C70B-46D5-901E-D135D41DA8EB}">
      <dgm:prSet/>
      <dgm:spPr/>
      <dgm:t>
        <a:bodyPr/>
        <a:lstStyle/>
        <a:p>
          <a:endParaRPr lang="en-US"/>
        </a:p>
      </dgm:t>
    </dgm:pt>
    <dgm:pt modelId="{DB833814-497C-41E8-9022-6746605450B6}">
      <dgm:prSet/>
      <dgm:spPr/>
      <dgm:t>
        <a:bodyPr/>
        <a:lstStyle/>
        <a:p>
          <a:pPr>
            <a:lnSpc>
              <a:spcPct val="100000"/>
            </a:lnSpc>
            <a:defRPr cap="all"/>
          </a:pPr>
          <a:r>
            <a:rPr lang="en-US"/>
            <a:t>HIV Cure</a:t>
          </a:r>
        </a:p>
      </dgm:t>
    </dgm:pt>
    <dgm:pt modelId="{45F57028-918B-49D5-8EAE-3DDF1C203A10}" type="parTrans" cxnId="{BDF41C7E-BF01-4E25-8396-FBEF141F6187}">
      <dgm:prSet/>
      <dgm:spPr/>
      <dgm:t>
        <a:bodyPr/>
        <a:lstStyle/>
        <a:p>
          <a:endParaRPr lang="en-US"/>
        </a:p>
      </dgm:t>
    </dgm:pt>
    <dgm:pt modelId="{D0119DAB-9828-4C1D-81EE-7C6753F71F1D}" type="sibTrans" cxnId="{BDF41C7E-BF01-4E25-8396-FBEF141F6187}">
      <dgm:prSet/>
      <dgm:spPr/>
      <dgm:t>
        <a:bodyPr/>
        <a:lstStyle/>
        <a:p>
          <a:endParaRPr lang="en-US"/>
        </a:p>
      </dgm:t>
    </dgm:pt>
    <dgm:pt modelId="{51982B3D-3B44-4045-AE99-31A1B0A0BE20}">
      <dgm:prSet/>
      <dgm:spPr/>
      <dgm:t>
        <a:bodyPr/>
        <a:lstStyle/>
        <a:p>
          <a:pPr>
            <a:lnSpc>
              <a:spcPct val="100000"/>
            </a:lnSpc>
            <a:defRPr cap="all"/>
          </a:pPr>
          <a:r>
            <a:rPr lang="en-US"/>
            <a:t>HIV Treatment</a:t>
          </a:r>
        </a:p>
      </dgm:t>
    </dgm:pt>
    <dgm:pt modelId="{A7976A88-B232-40D8-9B05-21A82006C052}" type="parTrans" cxnId="{1EC370E7-CFB5-4A1D-8D71-C7A873F1F5D0}">
      <dgm:prSet/>
      <dgm:spPr/>
      <dgm:t>
        <a:bodyPr/>
        <a:lstStyle/>
        <a:p>
          <a:endParaRPr lang="en-US"/>
        </a:p>
      </dgm:t>
    </dgm:pt>
    <dgm:pt modelId="{BE830859-021B-42DF-885C-CE0C6D430A11}" type="sibTrans" cxnId="{1EC370E7-CFB5-4A1D-8D71-C7A873F1F5D0}">
      <dgm:prSet/>
      <dgm:spPr/>
      <dgm:t>
        <a:bodyPr/>
        <a:lstStyle/>
        <a:p>
          <a:endParaRPr lang="en-US"/>
        </a:p>
      </dgm:t>
    </dgm:pt>
    <dgm:pt modelId="{5175EE62-D4D9-466B-8D5D-514936A78C3B}">
      <dgm:prSet/>
      <dgm:spPr/>
      <dgm:t>
        <a:bodyPr/>
        <a:lstStyle/>
        <a:p>
          <a:pPr>
            <a:lnSpc>
              <a:spcPct val="100000"/>
            </a:lnSpc>
            <a:defRPr cap="all"/>
          </a:pPr>
          <a:r>
            <a:rPr lang="en-US"/>
            <a:t>Complications</a:t>
          </a:r>
        </a:p>
      </dgm:t>
    </dgm:pt>
    <dgm:pt modelId="{0C7CC50F-6A0D-426C-89A1-FFAC35E85ECA}" type="parTrans" cxnId="{FBE76ABC-37C7-4C77-99F5-C42FFEE7FA58}">
      <dgm:prSet/>
      <dgm:spPr/>
      <dgm:t>
        <a:bodyPr/>
        <a:lstStyle/>
        <a:p>
          <a:endParaRPr lang="en-US"/>
        </a:p>
      </dgm:t>
    </dgm:pt>
    <dgm:pt modelId="{A5D27EC3-C0FD-462A-B1E5-06BEDE6789FB}" type="sibTrans" cxnId="{FBE76ABC-37C7-4C77-99F5-C42FFEE7FA58}">
      <dgm:prSet/>
      <dgm:spPr/>
      <dgm:t>
        <a:bodyPr/>
        <a:lstStyle/>
        <a:p>
          <a:endParaRPr lang="en-US"/>
        </a:p>
      </dgm:t>
    </dgm:pt>
    <dgm:pt modelId="{85902A2E-91A5-4705-AB1A-2AEA01C04AC3}" type="pres">
      <dgm:prSet presAssocID="{D258E323-9620-4EBF-9A74-2B0B98AE2F65}" presName="root" presStyleCnt="0">
        <dgm:presLayoutVars>
          <dgm:dir/>
          <dgm:resizeHandles val="exact"/>
        </dgm:presLayoutVars>
      </dgm:prSet>
      <dgm:spPr/>
    </dgm:pt>
    <dgm:pt modelId="{E4910CFB-D931-4D45-9745-04EC5ABB737B}" type="pres">
      <dgm:prSet presAssocID="{F24C1135-D25B-40DB-B8F3-6A89423398B2}" presName="compNode" presStyleCnt="0"/>
      <dgm:spPr/>
    </dgm:pt>
    <dgm:pt modelId="{E22E91AB-6FF1-461B-8BFC-984D33D5EC7E}" type="pres">
      <dgm:prSet presAssocID="{F24C1135-D25B-40DB-B8F3-6A89423398B2}" presName="iconBgRect" presStyleLbl="bgShp" presStyleIdx="0" presStyleCnt="4"/>
      <dgm:spPr/>
    </dgm:pt>
    <dgm:pt modelId="{63F842B1-82FA-42E6-9A92-B7A1D5944117}" type="pres">
      <dgm:prSet presAssocID="{F24C1135-D25B-40DB-B8F3-6A89423398B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468C953D-2328-438E-8FAB-461B95DED93E}" type="pres">
      <dgm:prSet presAssocID="{F24C1135-D25B-40DB-B8F3-6A89423398B2}" presName="spaceRect" presStyleCnt="0"/>
      <dgm:spPr/>
    </dgm:pt>
    <dgm:pt modelId="{2E9FF0B7-ADAE-48D1-BB31-B8A1C5405C1E}" type="pres">
      <dgm:prSet presAssocID="{F24C1135-D25B-40DB-B8F3-6A89423398B2}" presName="textRect" presStyleLbl="revTx" presStyleIdx="0" presStyleCnt="4">
        <dgm:presLayoutVars>
          <dgm:chMax val="1"/>
          <dgm:chPref val="1"/>
        </dgm:presLayoutVars>
      </dgm:prSet>
      <dgm:spPr/>
    </dgm:pt>
    <dgm:pt modelId="{B2201A1D-BBE9-4A4E-8842-3B08A76A9F3A}" type="pres">
      <dgm:prSet presAssocID="{E3BB9F64-A4FA-4AD5-A482-574C0C347535}" presName="sibTrans" presStyleCnt="0"/>
      <dgm:spPr/>
    </dgm:pt>
    <dgm:pt modelId="{2F13C5E1-A867-411C-881C-5E901D2BA226}" type="pres">
      <dgm:prSet presAssocID="{DB833814-497C-41E8-9022-6746605450B6}" presName="compNode" presStyleCnt="0"/>
      <dgm:spPr/>
    </dgm:pt>
    <dgm:pt modelId="{F3F143F6-0264-4D48-A191-8E815C5AC04D}" type="pres">
      <dgm:prSet presAssocID="{DB833814-497C-41E8-9022-6746605450B6}" presName="iconBgRect" presStyleLbl="bgShp" presStyleIdx="1" presStyleCnt="4"/>
      <dgm:spPr/>
    </dgm:pt>
    <dgm:pt modelId="{2A52B9B6-820C-4FA0-A74F-19FDCA0DB60F}" type="pres">
      <dgm:prSet presAssocID="{DB833814-497C-41E8-9022-674660545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56DFA888-6955-4764-98A2-DF39A855B0D6}" type="pres">
      <dgm:prSet presAssocID="{DB833814-497C-41E8-9022-6746605450B6}" presName="spaceRect" presStyleCnt="0"/>
      <dgm:spPr/>
    </dgm:pt>
    <dgm:pt modelId="{2D9DE29C-66E3-4115-B17C-EE5A650DFE68}" type="pres">
      <dgm:prSet presAssocID="{DB833814-497C-41E8-9022-6746605450B6}" presName="textRect" presStyleLbl="revTx" presStyleIdx="1" presStyleCnt="4">
        <dgm:presLayoutVars>
          <dgm:chMax val="1"/>
          <dgm:chPref val="1"/>
        </dgm:presLayoutVars>
      </dgm:prSet>
      <dgm:spPr/>
    </dgm:pt>
    <dgm:pt modelId="{7BCF89F5-974A-4D27-884B-643439CBADEC}" type="pres">
      <dgm:prSet presAssocID="{D0119DAB-9828-4C1D-81EE-7C6753F71F1D}" presName="sibTrans" presStyleCnt="0"/>
      <dgm:spPr/>
    </dgm:pt>
    <dgm:pt modelId="{1F726E17-77B5-4B3F-8FEA-7CD8DF861DD0}" type="pres">
      <dgm:prSet presAssocID="{51982B3D-3B44-4045-AE99-31A1B0A0BE20}" presName="compNode" presStyleCnt="0"/>
      <dgm:spPr/>
    </dgm:pt>
    <dgm:pt modelId="{1058F8C5-6838-4327-BB8C-39FA7849CC62}" type="pres">
      <dgm:prSet presAssocID="{51982B3D-3B44-4045-AE99-31A1B0A0BE20}" presName="iconBgRect" presStyleLbl="bgShp" presStyleIdx="2" presStyleCnt="4"/>
      <dgm:spPr/>
    </dgm:pt>
    <dgm:pt modelId="{2F95AACF-33AE-4C4D-8416-C43291839830}" type="pres">
      <dgm:prSet presAssocID="{51982B3D-3B44-4045-AE99-31A1B0A0BE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E9F3BA72-F608-4B96-8451-5227A855F09D}" type="pres">
      <dgm:prSet presAssocID="{51982B3D-3B44-4045-AE99-31A1B0A0BE20}" presName="spaceRect" presStyleCnt="0"/>
      <dgm:spPr/>
    </dgm:pt>
    <dgm:pt modelId="{6C1B4B51-4670-464A-AC8A-2EEDA1B273AC}" type="pres">
      <dgm:prSet presAssocID="{51982B3D-3B44-4045-AE99-31A1B0A0BE20}" presName="textRect" presStyleLbl="revTx" presStyleIdx="2" presStyleCnt="4">
        <dgm:presLayoutVars>
          <dgm:chMax val="1"/>
          <dgm:chPref val="1"/>
        </dgm:presLayoutVars>
      </dgm:prSet>
      <dgm:spPr/>
    </dgm:pt>
    <dgm:pt modelId="{91B6CB57-5DD1-487E-A7AE-346257CB5F5D}" type="pres">
      <dgm:prSet presAssocID="{BE830859-021B-42DF-885C-CE0C6D430A11}" presName="sibTrans" presStyleCnt="0"/>
      <dgm:spPr/>
    </dgm:pt>
    <dgm:pt modelId="{33D86B75-9B31-457E-9FD8-29C621946A0E}" type="pres">
      <dgm:prSet presAssocID="{5175EE62-D4D9-466B-8D5D-514936A78C3B}" presName="compNode" presStyleCnt="0"/>
      <dgm:spPr/>
    </dgm:pt>
    <dgm:pt modelId="{39A9903D-2C71-4367-9141-2C4C9833AEED}" type="pres">
      <dgm:prSet presAssocID="{5175EE62-D4D9-466B-8D5D-514936A78C3B}" presName="iconBgRect" presStyleLbl="bgShp" presStyleIdx="3" presStyleCnt="4"/>
      <dgm:spPr/>
    </dgm:pt>
    <dgm:pt modelId="{D2C59F35-E1F5-4BB9-B490-5191D3F709D3}" type="pres">
      <dgm:prSet presAssocID="{5175EE62-D4D9-466B-8D5D-514936A78C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5631E6B8-9AF4-4525-B931-34E40F444566}" type="pres">
      <dgm:prSet presAssocID="{5175EE62-D4D9-466B-8D5D-514936A78C3B}" presName="spaceRect" presStyleCnt="0"/>
      <dgm:spPr/>
    </dgm:pt>
    <dgm:pt modelId="{14A8DC37-D66B-488B-AB5D-6EFE7B6668F0}" type="pres">
      <dgm:prSet presAssocID="{5175EE62-D4D9-466B-8D5D-514936A78C3B}" presName="textRect" presStyleLbl="revTx" presStyleIdx="3" presStyleCnt="4">
        <dgm:presLayoutVars>
          <dgm:chMax val="1"/>
          <dgm:chPref val="1"/>
        </dgm:presLayoutVars>
      </dgm:prSet>
      <dgm:spPr/>
    </dgm:pt>
  </dgm:ptLst>
  <dgm:cxnLst>
    <dgm:cxn modelId="{AD15C009-F222-6E42-8710-0C57D9BFEBF3}" type="presOf" srcId="{F24C1135-D25B-40DB-B8F3-6A89423398B2}" destId="{2E9FF0B7-ADAE-48D1-BB31-B8A1C5405C1E}" srcOrd="0" destOrd="0" presId="urn:microsoft.com/office/officeart/2018/5/layout/IconCircleLabelList"/>
    <dgm:cxn modelId="{16306134-43FC-A244-8B50-113FCEDE8B1D}" type="presOf" srcId="{5175EE62-D4D9-466B-8D5D-514936A78C3B}" destId="{14A8DC37-D66B-488B-AB5D-6EFE7B6668F0}" srcOrd="0" destOrd="0" presId="urn:microsoft.com/office/officeart/2018/5/layout/IconCircleLabelList"/>
    <dgm:cxn modelId="{5A81AF50-BCD4-C84E-BB3D-DEDD50EBE74C}" type="presOf" srcId="{51982B3D-3B44-4045-AE99-31A1B0A0BE20}" destId="{6C1B4B51-4670-464A-AC8A-2EEDA1B273AC}" srcOrd="0" destOrd="0" presId="urn:microsoft.com/office/officeart/2018/5/layout/IconCircleLabelList"/>
    <dgm:cxn modelId="{50CF187E-D37C-EC48-B76D-69DEF8E9E91F}" type="presOf" srcId="{DB833814-497C-41E8-9022-6746605450B6}" destId="{2D9DE29C-66E3-4115-B17C-EE5A650DFE68}" srcOrd="0" destOrd="0" presId="urn:microsoft.com/office/officeart/2018/5/layout/IconCircleLabelList"/>
    <dgm:cxn modelId="{BDF41C7E-BF01-4E25-8396-FBEF141F6187}" srcId="{D258E323-9620-4EBF-9A74-2B0B98AE2F65}" destId="{DB833814-497C-41E8-9022-6746605450B6}" srcOrd="1" destOrd="0" parTransId="{45F57028-918B-49D5-8EAE-3DDF1C203A10}" sibTransId="{D0119DAB-9828-4C1D-81EE-7C6753F71F1D}"/>
    <dgm:cxn modelId="{57D0FBA9-C70B-46D5-901E-D135D41DA8EB}" srcId="{D258E323-9620-4EBF-9A74-2B0B98AE2F65}" destId="{F24C1135-D25B-40DB-B8F3-6A89423398B2}" srcOrd="0" destOrd="0" parTransId="{C304D253-3ED8-457E-BFEE-3B949CFCB249}" sibTransId="{E3BB9F64-A4FA-4AD5-A482-574C0C347535}"/>
    <dgm:cxn modelId="{FBE76ABC-37C7-4C77-99F5-C42FFEE7FA58}" srcId="{D258E323-9620-4EBF-9A74-2B0B98AE2F65}" destId="{5175EE62-D4D9-466B-8D5D-514936A78C3B}" srcOrd="3" destOrd="0" parTransId="{0C7CC50F-6A0D-426C-89A1-FFAC35E85ECA}" sibTransId="{A5D27EC3-C0FD-462A-B1E5-06BEDE6789FB}"/>
    <dgm:cxn modelId="{BC1379CB-4C7E-6040-8AD7-0225DB60D7D9}" type="presOf" srcId="{D258E323-9620-4EBF-9A74-2B0B98AE2F65}" destId="{85902A2E-91A5-4705-AB1A-2AEA01C04AC3}" srcOrd="0" destOrd="0" presId="urn:microsoft.com/office/officeart/2018/5/layout/IconCircleLabelList"/>
    <dgm:cxn modelId="{1EC370E7-CFB5-4A1D-8D71-C7A873F1F5D0}" srcId="{D258E323-9620-4EBF-9A74-2B0B98AE2F65}" destId="{51982B3D-3B44-4045-AE99-31A1B0A0BE20}" srcOrd="2" destOrd="0" parTransId="{A7976A88-B232-40D8-9B05-21A82006C052}" sibTransId="{BE830859-021B-42DF-885C-CE0C6D430A11}"/>
    <dgm:cxn modelId="{A77AA504-C4A7-704E-BFB5-98D9C7AE5CCC}" type="presParOf" srcId="{85902A2E-91A5-4705-AB1A-2AEA01C04AC3}" destId="{E4910CFB-D931-4D45-9745-04EC5ABB737B}" srcOrd="0" destOrd="0" presId="urn:microsoft.com/office/officeart/2018/5/layout/IconCircleLabelList"/>
    <dgm:cxn modelId="{95159F43-289A-3648-904F-FAA2A216CEE7}" type="presParOf" srcId="{E4910CFB-D931-4D45-9745-04EC5ABB737B}" destId="{E22E91AB-6FF1-461B-8BFC-984D33D5EC7E}" srcOrd="0" destOrd="0" presId="urn:microsoft.com/office/officeart/2018/5/layout/IconCircleLabelList"/>
    <dgm:cxn modelId="{3EAF15FA-301F-394E-A8AC-4B7A527FE8FD}" type="presParOf" srcId="{E4910CFB-D931-4D45-9745-04EC5ABB737B}" destId="{63F842B1-82FA-42E6-9A92-B7A1D5944117}" srcOrd="1" destOrd="0" presId="urn:microsoft.com/office/officeart/2018/5/layout/IconCircleLabelList"/>
    <dgm:cxn modelId="{30BBBD02-7414-CC44-B258-93E0C1EBE780}" type="presParOf" srcId="{E4910CFB-D931-4D45-9745-04EC5ABB737B}" destId="{468C953D-2328-438E-8FAB-461B95DED93E}" srcOrd="2" destOrd="0" presId="urn:microsoft.com/office/officeart/2018/5/layout/IconCircleLabelList"/>
    <dgm:cxn modelId="{E8FC81BA-4852-874D-A800-DCE98977195E}" type="presParOf" srcId="{E4910CFB-D931-4D45-9745-04EC5ABB737B}" destId="{2E9FF0B7-ADAE-48D1-BB31-B8A1C5405C1E}" srcOrd="3" destOrd="0" presId="urn:microsoft.com/office/officeart/2018/5/layout/IconCircleLabelList"/>
    <dgm:cxn modelId="{3515ED92-A432-5542-B797-B1A72478CA7A}" type="presParOf" srcId="{85902A2E-91A5-4705-AB1A-2AEA01C04AC3}" destId="{B2201A1D-BBE9-4A4E-8842-3B08A76A9F3A}" srcOrd="1" destOrd="0" presId="urn:microsoft.com/office/officeart/2018/5/layout/IconCircleLabelList"/>
    <dgm:cxn modelId="{1BEBDB74-C18C-C041-941C-A7A73C3F97CC}" type="presParOf" srcId="{85902A2E-91A5-4705-AB1A-2AEA01C04AC3}" destId="{2F13C5E1-A867-411C-881C-5E901D2BA226}" srcOrd="2" destOrd="0" presId="urn:microsoft.com/office/officeart/2018/5/layout/IconCircleLabelList"/>
    <dgm:cxn modelId="{18FD7C48-F342-484C-9DC3-8F3CE9691437}" type="presParOf" srcId="{2F13C5E1-A867-411C-881C-5E901D2BA226}" destId="{F3F143F6-0264-4D48-A191-8E815C5AC04D}" srcOrd="0" destOrd="0" presId="urn:microsoft.com/office/officeart/2018/5/layout/IconCircleLabelList"/>
    <dgm:cxn modelId="{986FBE40-AD49-3643-BA3A-C497B1C74581}" type="presParOf" srcId="{2F13C5E1-A867-411C-881C-5E901D2BA226}" destId="{2A52B9B6-820C-4FA0-A74F-19FDCA0DB60F}" srcOrd="1" destOrd="0" presId="urn:microsoft.com/office/officeart/2018/5/layout/IconCircleLabelList"/>
    <dgm:cxn modelId="{507B1E79-EF55-3341-9204-77FDCE537A15}" type="presParOf" srcId="{2F13C5E1-A867-411C-881C-5E901D2BA226}" destId="{56DFA888-6955-4764-98A2-DF39A855B0D6}" srcOrd="2" destOrd="0" presId="urn:microsoft.com/office/officeart/2018/5/layout/IconCircleLabelList"/>
    <dgm:cxn modelId="{031A3CB8-83F6-F54E-9DF2-FBDB57A40F97}" type="presParOf" srcId="{2F13C5E1-A867-411C-881C-5E901D2BA226}" destId="{2D9DE29C-66E3-4115-B17C-EE5A650DFE68}" srcOrd="3" destOrd="0" presId="urn:microsoft.com/office/officeart/2018/5/layout/IconCircleLabelList"/>
    <dgm:cxn modelId="{9CBE676C-D482-D149-8DE2-3F05B7E7C5E3}" type="presParOf" srcId="{85902A2E-91A5-4705-AB1A-2AEA01C04AC3}" destId="{7BCF89F5-974A-4D27-884B-643439CBADEC}" srcOrd="3" destOrd="0" presId="urn:microsoft.com/office/officeart/2018/5/layout/IconCircleLabelList"/>
    <dgm:cxn modelId="{BC36DEE0-A497-A24C-8788-8B232B6CA5C6}" type="presParOf" srcId="{85902A2E-91A5-4705-AB1A-2AEA01C04AC3}" destId="{1F726E17-77B5-4B3F-8FEA-7CD8DF861DD0}" srcOrd="4" destOrd="0" presId="urn:microsoft.com/office/officeart/2018/5/layout/IconCircleLabelList"/>
    <dgm:cxn modelId="{91369BFF-1A37-8045-8688-6D04B6300415}" type="presParOf" srcId="{1F726E17-77B5-4B3F-8FEA-7CD8DF861DD0}" destId="{1058F8C5-6838-4327-BB8C-39FA7849CC62}" srcOrd="0" destOrd="0" presId="urn:microsoft.com/office/officeart/2018/5/layout/IconCircleLabelList"/>
    <dgm:cxn modelId="{1688DA1F-30DA-594E-BE05-E7C4BAC2452D}" type="presParOf" srcId="{1F726E17-77B5-4B3F-8FEA-7CD8DF861DD0}" destId="{2F95AACF-33AE-4C4D-8416-C43291839830}" srcOrd="1" destOrd="0" presId="urn:microsoft.com/office/officeart/2018/5/layout/IconCircleLabelList"/>
    <dgm:cxn modelId="{833FC3DB-F919-F044-85CC-C2C1A3A9A71D}" type="presParOf" srcId="{1F726E17-77B5-4B3F-8FEA-7CD8DF861DD0}" destId="{E9F3BA72-F608-4B96-8451-5227A855F09D}" srcOrd="2" destOrd="0" presId="urn:microsoft.com/office/officeart/2018/5/layout/IconCircleLabelList"/>
    <dgm:cxn modelId="{BB8442A0-15E4-D141-BDCC-07FB60FAF513}" type="presParOf" srcId="{1F726E17-77B5-4B3F-8FEA-7CD8DF861DD0}" destId="{6C1B4B51-4670-464A-AC8A-2EEDA1B273AC}" srcOrd="3" destOrd="0" presId="urn:microsoft.com/office/officeart/2018/5/layout/IconCircleLabelList"/>
    <dgm:cxn modelId="{EBE7B398-B1BA-2747-B585-20138973EBDE}" type="presParOf" srcId="{85902A2E-91A5-4705-AB1A-2AEA01C04AC3}" destId="{91B6CB57-5DD1-487E-A7AE-346257CB5F5D}" srcOrd="5" destOrd="0" presId="urn:microsoft.com/office/officeart/2018/5/layout/IconCircleLabelList"/>
    <dgm:cxn modelId="{9FE469CA-38AB-F640-9C87-3B85537384FD}" type="presParOf" srcId="{85902A2E-91A5-4705-AB1A-2AEA01C04AC3}" destId="{33D86B75-9B31-457E-9FD8-29C621946A0E}" srcOrd="6" destOrd="0" presId="urn:microsoft.com/office/officeart/2018/5/layout/IconCircleLabelList"/>
    <dgm:cxn modelId="{3B56715E-08C2-9C47-859F-F7B5F63A7576}" type="presParOf" srcId="{33D86B75-9B31-457E-9FD8-29C621946A0E}" destId="{39A9903D-2C71-4367-9141-2C4C9833AEED}" srcOrd="0" destOrd="0" presId="urn:microsoft.com/office/officeart/2018/5/layout/IconCircleLabelList"/>
    <dgm:cxn modelId="{4DBAA588-B318-1245-9511-E5006350015D}" type="presParOf" srcId="{33D86B75-9B31-457E-9FD8-29C621946A0E}" destId="{D2C59F35-E1F5-4BB9-B490-5191D3F709D3}" srcOrd="1" destOrd="0" presId="urn:microsoft.com/office/officeart/2018/5/layout/IconCircleLabelList"/>
    <dgm:cxn modelId="{1477FF92-48B4-3048-A5BE-72E2DA64B886}" type="presParOf" srcId="{33D86B75-9B31-457E-9FD8-29C621946A0E}" destId="{5631E6B8-9AF4-4525-B931-34E40F444566}" srcOrd="2" destOrd="0" presId="urn:microsoft.com/office/officeart/2018/5/layout/IconCircleLabelList"/>
    <dgm:cxn modelId="{DF8DD316-B3FE-FC43-91AC-0F2EE118DAB6}" type="presParOf" srcId="{33D86B75-9B31-457E-9FD8-29C621946A0E}" destId="{14A8DC37-D66B-488B-AB5D-6EFE7B6668F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0C14F3-46B9-4376-999C-E0471D995C1E}"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7F2EF441-252B-4045-9D5A-46BC20CF38FC}">
      <dgm:prSet/>
      <dgm:spPr/>
      <dgm:t>
        <a:bodyPr/>
        <a:lstStyle/>
        <a:p>
          <a:r>
            <a:rPr lang="en-US"/>
            <a:t>Lack of funding</a:t>
          </a:r>
        </a:p>
      </dgm:t>
    </dgm:pt>
    <dgm:pt modelId="{FAFABB42-7C6B-495A-B9A7-0BBDE79CF207}" type="parTrans" cxnId="{5A192BD3-2296-4D98-86C1-361751E02276}">
      <dgm:prSet/>
      <dgm:spPr/>
      <dgm:t>
        <a:bodyPr/>
        <a:lstStyle/>
        <a:p>
          <a:endParaRPr lang="en-US"/>
        </a:p>
      </dgm:t>
    </dgm:pt>
    <dgm:pt modelId="{30E6F339-4217-4CC5-AE6B-8BBC894B6C04}" type="sibTrans" cxnId="{5A192BD3-2296-4D98-86C1-361751E02276}">
      <dgm:prSet/>
      <dgm:spPr/>
      <dgm:t>
        <a:bodyPr/>
        <a:lstStyle/>
        <a:p>
          <a:endParaRPr lang="en-US"/>
        </a:p>
      </dgm:t>
    </dgm:pt>
    <dgm:pt modelId="{D661B0DB-FFF7-4422-95BA-FF7E6EDC5D29}">
      <dgm:prSet/>
      <dgm:spPr/>
      <dgm:t>
        <a:bodyPr/>
        <a:lstStyle/>
        <a:p>
          <a:r>
            <a:rPr lang="en-US"/>
            <a:t>*great* concept proposals for pilot awards (CFAR!!), K23, R21, even R01</a:t>
          </a:r>
        </a:p>
      </dgm:t>
    </dgm:pt>
    <dgm:pt modelId="{3235F3A3-55F2-41C3-9F1D-9B81CD0833A1}" type="parTrans" cxnId="{3A07A2BD-8EE1-4624-9E88-3DB889D1A91D}">
      <dgm:prSet/>
      <dgm:spPr/>
      <dgm:t>
        <a:bodyPr/>
        <a:lstStyle/>
        <a:p>
          <a:endParaRPr lang="en-US"/>
        </a:p>
      </dgm:t>
    </dgm:pt>
    <dgm:pt modelId="{7EE9C705-EE79-419E-AB7C-6A5F8CC6FDC6}" type="sibTrans" cxnId="{3A07A2BD-8EE1-4624-9E88-3DB889D1A91D}">
      <dgm:prSet/>
      <dgm:spPr/>
      <dgm:t>
        <a:bodyPr/>
        <a:lstStyle/>
        <a:p>
          <a:endParaRPr lang="en-US"/>
        </a:p>
      </dgm:t>
    </dgm:pt>
    <dgm:pt modelId="{3671BB7A-6F5C-4AE4-895C-04AF63CC883E}">
      <dgm:prSet/>
      <dgm:spPr/>
      <dgm:t>
        <a:bodyPr/>
        <a:lstStyle/>
        <a:p>
          <a:r>
            <a:rPr lang="en-US"/>
            <a:t>Lack of testing for disease of interest</a:t>
          </a:r>
        </a:p>
      </dgm:t>
    </dgm:pt>
    <dgm:pt modelId="{CDCDA154-3FED-403D-A9CA-0465867E9180}" type="parTrans" cxnId="{B591EC4A-096F-4B85-9537-793BC33054BC}">
      <dgm:prSet/>
      <dgm:spPr/>
      <dgm:t>
        <a:bodyPr/>
        <a:lstStyle/>
        <a:p>
          <a:endParaRPr lang="en-US"/>
        </a:p>
      </dgm:t>
    </dgm:pt>
    <dgm:pt modelId="{15FCF9FA-9113-4EFC-B3BE-F838E77086C1}" type="sibTrans" cxnId="{B591EC4A-096F-4B85-9537-793BC33054BC}">
      <dgm:prSet/>
      <dgm:spPr/>
      <dgm:t>
        <a:bodyPr/>
        <a:lstStyle/>
        <a:p>
          <a:endParaRPr lang="en-US"/>
        </a:p>
      </dgm:t>
    </dgm:pt>
    <dgm:pt modelId="{2600BC18-2D31-4DFA-951A-954A26DA62A9}">
      <dgm:prSet/>
      <dgm:spPr/>
      <dgm:t>
        <a:bodyPr/>
        <a:lstStyle/>
        <a:p>
          <a:r>
            <a:rPr lang="en-US"/>
            <a:t>Consider restricting to smaller subset of participants</a:t>
          </a:r>
        </a:p>
      </dgm:t>
    </dgm:pt>
    <dgm:pt modelId="{6E3DCF27-D03F-426C-BEEB-7E55548B251A}" type="parTrans" cxnId="{4B5EFDCC-E0B1-4593-A41A-B338CDAFBE9F}">
      <dgm:prSet/>
      <dgm:spPr/>
      <dgm:t>
        <a:bodyPr/>
        <a:lstStyle/>
        <a:p>
          <a:endParaRPr lang="en-US"/>
        </a:p>
      </dgm:t>
    </dgm:pt>
    <dgm:pt modelId="{F2619A7E-23B4-40FE-936D-E0532C37B03E}" type="sibTrans" cxnId="{4B5EFDCC-E0B1-4593-A41A-B338CDAFBE9F}">
      <dgm:prSet/>
      <dgm:spPr/>
      <dgm:t>
        <a:bodyPr/>
        <a:lstStyle/>
        <a:p>
          <a:endParaRPr lang="en-US"/>
        </a:p>
      </dgm:t>
    </dgm:pt>
    <dgm:pt modelId="{34B1E97D-B82A-4D21-AFE0-1C3FEE85EA13}">
      <dgm:prSet/>
      <dgm:spPr/>
      <dgm:t>
        <a:bodyPr/>
        <a:lstStyle/>
        <a:p>
          <a:r>
            <a:rPr lang="en-US"/>
            <a:t>Obtain funding for testing</a:t>
          </a:r>
        </a:p>
      </dgm:t>
    </dgm:pt>
    <dgm:pt modelId="{FC916940-3F6B-477A-ABF2-02D24D072B39}" type="parTrans" cxnId="{43CD6018-5213-4179-970F-878C6EC7205B}">
      <dgm:prSet/>
      <dgm:spPr/>
      <dgm:t>
        <a:bodyPr/>
        <a:lstStyle/>
        <a:p>
          <a:endParaRPr lang="en-US"/>
        </a:p>
      </dgm:t>
    </dgm:pt>
    <dgm:pt modelId="{40D6D2A9-2648-4FBD-B606-A6AE71ABC528}" type="sibTrans" cxnId="{43CD6018-5213-4179-970F-878C6EC7205B}">
      <dgm:prSet/>
      <dgm:spPr/>
      <dgm:t>
        <a:bodyPr/>
        <a:lstStyle/>
        <a:p>
          <a:endParaRPr lang="en-US"/>
        </a:p>
      </dgm:t>
    </dgm:pt>
    <dgm:pt modelId="{DA329623-7A45-4427-98D3-BE67427D5370}">
      <dgm:prSet/>
      <dgm:spPr/>
      <dgm:t>
        <a:bodyPr/>
        <a:lstStyle/>
        <a:p>
          <a:r>
            <a:rPr lang="en-US"/>
            <a:t>Sometimes exclusion criteria for clinical trials</a:t>
          </a:r>
        </a:p>
      </dgm:t>
    </dgm:pt>
    <dgm:pt modelId="{D6187971-E598-4744-BEC8-8D287EF39750}" type="parTrans" cxnId="{12D7E6CB-0A6C-414A-8E53-DB8F5673F2B5}">
      <dgm:prSet/>
      <dgm:spPr/>
      <dgm:t>
        <a:bodyPr/>
        <a:lstStyle/>
        <a:p>
          <a:endParaRPr lang="en-US"/>
        </a:p>
      </dgm:t>
    </dgm:pt>
    <dgm:pt modelId="{E2363A45-1605-4229-9EF9-AE622450E501}" type="sibTrans" cxnId="{12D7E6CB-0A6C-414A-8E53-DB8F5673F2B5}">
      <dgm:prSet/>
      <dgm:spPr/>
      <dgm:t>
        <a:bodyPr/>
        <a:lstStyle/>
        <a:p>
          <a:endParaRPr lang="en-US"/>
        </a:p>
      </dgm:t>
    </dgm:pt>
    <dgm:pt modelId="{46CD0DFB-E706-46B0-A69D-A07F1587D34C}">
      <dgm:prSet/>
      <dgm:spPr/>
      <dgm:t>
        <a:bodyPr/>
        <a:lstStyle/>
        <a:p>
          <a:r>
            <a:rPr lang="en-US"/>
            <a:t>Age of cohorts</a:t>
          </a:r>
        </a:p>
      </dgm:t>
    </dgm:pt>
    <dgm:pt modelId="{DDA706CD-57AA-433C-997B-878795DD4D21}" type="parTrans" cxnId="{9FA5CF70-104C-439D-81CA-8EDB05DBB6AE}">
      <dgm:prSet/>
      <dgm:spPr/>
      <dgm:t>
        <a:bodyPr/>
        <a:lstStyle/>
        <a:p>
          <a:endParaRPr lang="en-US"/>
        </a:p>
      </dgm:t>
    </dgm:pt>
    <dgm:pt modelId="{250481CE-7A37-44BD-9572-2104A0EF8E90}" type="sibTrans" cxnId="{9FA5CF70-104C-439D-81CA-8EDB05DBB6AE}">
      <dgm:prSet/>
      <dgm:spPr/>
      <dgm:t>
        <a:bodyPr/>
        <a:lstStyle/>
        <a:p>
          <a:endParaRPr lang="en-US"/>
        </a:p>
      </dgm:t>
    </dgm:pt>
    <dgm:pt modelId="{AA8A5645-97BC-4ED5-B9DC-BFB0117D0B0E}">
      <dgm:prSet/>
      <dgm:spPr/>
      <dgm:t>
        <a:bodyPr/>
        <a:lstStyle/>
        <a:p>
          <a:r>
            <a:rPr lang="en-US"/>
            <a:t>Acknowledge in grants/MS</a:t>
          </a:r>
        </a:p>
      </dgm:t>
    </dgm:pt>
    <dgm:pt modelId="{4C6751B1-909F-4290-8959-50679510532F}" type="parTrans" cxnId="{F63E3D35-522B-455D-9148-32080C91D694}">
      <dgm:prSet/>
      <dgm:spPr/>
      <dgm:t>
        <a:bodyPr/>
        <a:lstStyle/>
        <a:p>
          <a:endParaRPr lang="en-US"/>
        </a:p>
      </dgm:t>
    </dgm:pt>
    <dgm:pt modelId="{8732FEF8-C4FC-43CE-B4DD-69C1639B7821}" type="sibTrans" cxnId="{F63E3D35-522B-455D-9148-32080C91D694}">
      <dgm:prSet/>
      <dgm:spPr/>
      <dgm:t>
        <a:bodyPr/>
        <a:lstStyle/>
        <a:p>
          <a:endParaRPr lang="en-US"/>
        </a:p>
      </dgm:t>
    </dgm:pt>
    <dgm:pt modelId="{D40488C2-5C24-4728-A2E7-73E5040A5A92}">
      <dgm:prSet/>
      <dgm:spPr/>
      <dgm:t>
        <a:bodyPr/>
        <a:lstStyle/>
        <a:p>
          <a:r>
            <a:rPr lang="en-US"/>
            <a:t>Identify relevant questions (pre-COVID, ART strategies that are now relevant again)</a:t>
          </a:r>
        </a:p>
      </dgm:t>
    </dgm:pt>
    <dgm:pt modelId="{0ED3D677-CB0E-49AC-A393-81C1E516B2B8}" type="parTrans" cxnId="{9132A88D-77EA-4AA2-84CB-09A97C09E458}">
      <dgm:prSet/>
      <dgm:spPr/>
      <dgm:t>
        <a:bodyPr/>
        <a:lstStyle/>
        <a:p>
          <a:endParaRPr lang="en-US"/>
        </a:p>
      </dgm:t>
    </dgm:pt>
    <dgm:pt modelId="{D015DCDC-67EC-4815-99FD-9D9F1E57DCCE}" type="sibTrans" cxnId="{9132A88D-77EA-4AA2-84CB-09A97C09E458}">
      <dgm:prSet/>
      <dgm:spPr/>
      <dgm:t>
        <a:bodyPr/>
        <a:lstStyle/>
        <a:p>
          <a:endParaRPr lang="en-US"/>
        </a:p>
      </dgm:t>
    </dgm:pt>
    <dgm:pt modelId="{8789BADB-EED1-4419-8B79-D3D2BCFF0B0B}">
      <dgm:prSet/>
      <dgm:spPr/>
      <dgm:t>
        <a:bodyPr/>
        <a:lstStyle/>
        <a:p>
          <a:r>
            <a:rPr lang="en-US"/>
            <a:t>Review sample storage and timeline requirements for assays of interest</a:t>
          </a:r>
        </a:p>
      </dgm:t>
    </dgm:pt>
    <dgm:pt modelId="{5DEEEB51-9535-405A-A86C-7CD790D48BC5}" type="parTrans" cxnId="{587DD356-9931-494F-B77F-0B160B9F0D58}">
      <dgm:prSet/>
      <dgm:spPr/>
      <dgm:t>
        <a:bodyPr/>
        <a:lstStyle/>
        <a:p>
          <a:endParaRPr lang="en-US"/>
        </a:p>
      </dgm:t>
    </dgm:pt>
    <dgm:pt modelId="{A86FFE7B-53D7-4B91-9502-BB8A08B2E797}" type="sibTrans" cxnId="{587DD356-9931-494F-B77F-0B160B9F0D58}">
      <dgm:prSet/>
      <dgm:spPr/>
      <dgm:t>
        <a:bodyPr/>
        <a:lstStyle/>
        <a:p>
          <a:endParaRPr lang="en-US"/>
        </a:p>
      </dgm:t>
    </dgm:pt>
    <dgm:pt modelId="{24257749-D7E2-4FC7-B3DF-A763C598797A}">
      <dgm:prSet/>
      <dgm:spPr/>
      <dgm:t>
        <a:bodyPr/>
        <a:lstStyle/>
        <a:p>
          <a:r>
            <a:rPr lang="en-US"/>
            <a:t>MTAs</a:t>
          </a:r>
        </a:p>
      </dgm:t>
    </dgm:pt>
    <dgm:pt modelId="{C2FEE331-6B88-4468-99A4-67D6519B0587}" type="parTrans" cxnId="{B4B278BE-5A8D-4BF7-8547-4B925B7F5BF3}">
      <dgm:prSet/>
      <dgm:spPr/>
      <dgm:t>
        <a:bodyPr/>
        <a:lstStyle/>
        <a:p>
          <a:endParaRPr lang="en-US"/>
        </a:p>
      </dgm:t>
    </dgm:pt>
    <dgm:pt modelId="{FA454CCF-968E-45AE-88E4-DC3B10B2D3B9}" type="sibTrans" cxnId="{B4B278BE-5A8D-4BF7-8547-4B925B7F5BF3}">
      <dgm:prSet/>
      <dgm:spPr/>
      <dgm:t>
        <a:bodyPr/>
        <a:lstStyle/>
        <a:p>
          <a:endParaRPr lang="en-US"/>
        </a:p>
      </dgm:t>
    </dgm:pt>
    <dgm:pt modelId="{35C8D3DC-41C5-4897-BD39-94FE9E5C7F01}">
      <dgm:prSet/>
      <dgm:spPr/>
      <dgm:t>
        <a:bodyPr/>
        <a:lstStyle/>
        <a:p>
          <a:r>
            <a:rPr lang="en-US"/>
            <a:t>Identify end testing laboratory</a:t>
          </a:r>
        </a:p>
      </dgm:t>
    </dgm:pt>
    <dgm:pt modelId="{AA9AA183-C62E-4DF0-BE6A-D73463C3682A}" type="parTrans" cxnId="{182C61BC-69A6-494C-8678-9B308EB5B098}">
      <dgm:prSet/>
      <dgm:spPr/>
      <dgm:t>
        <a:bodyPr/>
        <a:lstStyle/>
        <a:p>
          <a:endParaRPr lang="en-US"/>
        </a:p>
      </dgm:t>
    </dgm:pt>
    <dgm:pt modelId="{1CF33165-0B66-43D1-B9D2-7D581A6271FD}" type="sibTrans" cxnId="{182C61BC-69A6-494C-8678-9B308EB5B098}">
      <dgm:prSet/>
      <dgm:spPr/>
      <dgm:t>
        <a:bodyPr/>
        <a:lstStyle/>
        <a:p>
          <a:endParaRPr lang="en-US"/>
        </a:p>
      </dgm:t>
    </dgm:pt>
    <dgm:pt modelId="{F22E02EB-8DF9-4794-A66E-A549249A5A9D}">
      <dgm:prSet/>
      <dgm:spPr/>
      <dgm:t>
        <a:bodyPr/>
        <a:lstStyle/>
        <a:p>
          <a:r>
            <a:rPr lang="en-US"/>
            <a:t>Work with laboratory/ logistics personnel</a:t>
          </a:r>
        </a:p>
      </dgm:t>
    </dgm:pt>
    <dgm:pt modelId="{8E4C9E25-3477-4FDF-B2A5-A6FCFCD290CE}" type="parTrans" cxnId="{F21C7C6D-E67C-475D-8BF1-33591AFBE95B}">
      <dgm:prSet/>
      <dgm:spPr/>
      <dgm:t>
        <a:bodyPr/>
        <a:lstStyle/>
        <a:p>
          <a:endParaRPr lang="en-US"/>
        </a:p>
      </dgm:t>
    </dgm:pt>
    <dgm:pt modelId="{0EE7393B-D52F-4F5B-97B6-91ECBE7F37F8}" type="sibTrans" cxnId="{F21C7C6D-E67C-475D-8BF1-33591AFBE95B}">
      <dgm:prSet/>
      <dgm:spPr/>
      <dgm:t>
        <a:bodyPr/>
        <a:lstStyle/>
        <a:p>
          <a:endParaRPr lang="en-US"/>
        </a:p>
      </dgm:t>
    </dgm:pt>
    <dgm:pt modelId="{C3C126CD-84FB-4B75-8616-8E4CBDF191F6}">
      <dgm:prSet/>
      <dgm:spPr/>
      <dgm:t>
        <a:bodyPr/>
        <a:lstStyle/>
        <a:p>
          <a:r>
            <a:rPr lang="en-US"/>
            <a:t>Provide funding in grant</a:t>
          </a:r>
        </a:p>
      </dgm:t>
    </dgm:pt>
    <dgm:pt modelId="{502FB005-BDD2-4011-AB45-E2DDE5B9476F}" type="parTrans" cxnId="{5B56A2EA-9F07-45AB-A5DA-FF347583025D}">
      <dgm:prSet/>
      <dgm:spPr/>
      <dgm:t>
        <a:bodyPr/>
        <a:lstStyle/>
        <a:p>
          <a:endParaRPr lang="en-US"/>
        </a:p>
      </dgm:t>
    </dgm:pt>
    <dgm:pt modelId="{24D2044A-4663-4244-937E-64A9834AE0CF}" type="sibTrans" cxnId="{5B56A2EA-9F07-45AB-A5DA-FF347583025D}">
      <dgm:prSet/>
      <dgm:spPr/>
      <dgm:t>
        <a:bodyPr/>
        <a:lstStyle/>
        <a:p>
          <a:endParaRPr lang="en-US"/>
        </a:p>
      </dgm:t>
    </dgm:pt>
    <dgm:pt modelId="{80BF7417-5D77-4E08-93FA-6386F9859C48}">
      <dgm:prSet/>
      <dgm:spPr/>
      <dgm:t>
        <a:bodyPr/>
        <a:lstStyle/>
        <a:p>
          <a:r>
            <a:rPr lang="en-US"/>
            <a:t>The Unknowns!!!</a:t>
          </a:r>
        </a:p>
      </dgm:t>
    </dgm:pt>
    <dgm:pt modelId="{48D3CD90-A2B9-492E-AC41-534A92EE6B81}" type="parTrans" cxnId="{B9344034-517F-46C2-9511-9F518D559475}">
      <dgm:prSet/>
      <dgm:spPr/>
      <dgm:t>
        <a:bodyPr/>
        <a:lstStyle/>
        <a:p>
          <a:endParaRPr lang="en-US"/>
        </a:p>
      </dgm:t>
    </dgm:pt>
    <dgm:pt modelId="{26CABCC5-9698-449C-A603-AB894C57491C}" type="sibTrans" cxnId="{B9344034-517F-46C2-9511-9F518D559475}">
      <dgm:prSet/>
      <dgm:spPr/>
      <dgm:t>
        <a:bodyPr/>
        <a:lstStyle/>
        <a:p>
          <a:endParaRPr lang="en-US"/>
        </a:p>
      </dgm:t>
    </dgm:pt>
    <dgm:pt modelId="{77DD7624-4F90-4189-9FF4-8368065F8683}">
      <dgm:prSet/>
      <dgm:spPr/>
      <dgm:t>
        <a:bodyPr/>
        <a:lstStyle/>
        <a:p>
          <a:r>
            <a:rPr lang="en-US"/>
            <a:t>Government shutdown, across the board budget cuts, not all funding granted</a:t>
          </a:r>
        </a:p>
      </dgm:t>
    </dgm:pt>
    <dgm:pt modelId="{9CA6D33D-D9CA-4CE3-B532-F28BE8837836}" type="parTrans" cxnId="{FE9A99D7-3C22-4017-ADDA-E3BD1819367B}">
      <dgm:prSet/>
      <dgm:spPr/>
      <dgm:t>
        <a:bodyPr/>
        <a:lstStyle/>
        <a:p>
          <a:endParaRPr lang="en-US"/>
        </a:p>
      </dgm:t>
    </dgm:pt>
    <dgm:pt modelId="{7CA8AB69-D1EC-4CB3-AD32-DCC012914C52}" type="sibTrans" cxnId="{FE9A99D7-3C22-4017-ADDA-E3BD1819367B}">
      <dgm:prSet/>
      <dgm:spPr/>
      <dgm:t>
        <a:bodyPr/>
        <a:lstStyle/>
        <a:p>
          <a:endParaRPr lang="en-US"/>
        </a:p>
      </dgm:t>
    </dgm:pt>
    <dgm:pt modelId="{011C56B3-B0AD-41EF-8916-DFDFE38B7F80}">
      <dgm:prSet/>
      <dgm:spPr/>
      <dgm:t>
        <a:bodyPr/>
        <a:lstStyle/>
        <a:p>
          <a:r>
            <a:rPr lang="en-US"/>
            <a:t>Freezer died, some samples lost</a:t>
          </a:r>
        </a:p>
      </dgm:t>
    </dgm:pt>
    <dgm:pt modelId="{6E6FBA26-FAF1-4FB6-9A83-A0FD27BAF354}" type="parTrans" cxnId="{ACCA7BE7-4FF0-4AA0-81E1-5FC849FB183A}">
      <dgm:prSet/>
      <dgm:spPr/>
      <dgm:t>
        <a:bodyPr/>
        <a:lstStyle/>
        <a:p>
          <a:endParaRPr lang="en-US"/>
        </a:p>
      </dgm:t>
    </dgm:pt>
    <dgm:pt modelId="{59914DFB-377A-4554-AEDF-9A890E95FC15}" type="sibTrans" cxnId="{ACCA7BE7-4FF0-4AA0-81E1-5FC849FB183A}">
      <dgm:prSet/>
      <dgm:spPr/>
      <dgm:t>
        <a:bodyPr/>
        <a:lstStyle/>
        <a:p>
          <a:endParaRPr lang="en-US"/>
        </a:p>
      </dgm:t>
    </dgm:pt>
    <dgm:pt modelId="{7B2C1EE2-F7CD-1444-AD35-5507BD027B52}" type="pres">
      <dgm:prSet presAssocID="{A60C14F3-46B9-4376-999C-E0471D995C1E}" presName="Name0" presStyleCnt="0">
        <dgm:presLayoutVars>
          <dgm:dir/>
          <dgm:animLvl val="lvl"/>
          <dgm:resizeHandles val="exact"/>
        </dgm:presLayoutVars>
      </dgm:prSet>
      <dgm:spPr/>
    </dgm:pt>
    <dgm:pt modelId="{AB8CB738-ED6F-9F4A-944D-F81ECE1C2BBB}" type="pres">
      <dgm:prSet presAssocID="{7F2EF441-252B-4045-9D5A-46BC20CF38FC}" presName="composite" presStyleCnt="0"/>
      <dgm:spPr/>
    </dgm:pt>
    <dgm:pt modelId="{B4B13A9F-EFBB-4C4A-8996-3C50E62C9E03}" type="pres">
      <dgm:prSet presAssocID="{7F2EF441-252B-4045-9D5A-46BC20CF38FC}" presName="parTx" presStyleLbl="alignNode1" presStyleIdx="0" presStyleCnt="5">
        <dgm:presLayoutVars>
          <dgm:chMax val="0"/>
          <dgm:chPref val="0"/>
          <dgm:bulletEnabled val="1"/>
        </dgm:presLayoutVars>
      </dgm:prSet>
      <dgm:spPr/>
    </dgm:pt>
    <dgm:pt modelId="{D9DDAD0B-5F47-2943-A657-B62704EEA0D7}" type="pres">
      <dgm:prSet presAssocID="{7F2EF441-252B-4045-9D5A-46BC20CF38FC}" presName="desTx" presStyleLbl="alignAccFollowNode1" presStyleIdx="0" presStyleCnt="5">
        <dgm:presLayoutVars>
          <dgm:bulletEnabled val="1"/>
        </dgm:presLayoutVars>
      </dgm:prSet>
      <dgm:spPr/>
    </dgm:pt>
    <dgm:pt modelId="{B4F2C1AF-C5DE-2D41-8503-A1314EE857F0}" type="pres">
      <dgm:prSet presAssocID="{30E6F339-4217-4CC5-AE6B-8BBC894B6C04}" presName="space" presStyleCnt="0"/>
      <dgm:spPr/>
    </dgm:pt>
    <dgm:pt modelId="{B28D1E64-53A0-E44A-86D0-CD1A3602F7C3}" type="pres">
      <dgm:prSet presAssocID="{3671BB7A-6F5C-4AE4-895C-04AF63CC883E}" presName="composite" presStyleCnt="0"/>
      <dgm:spPr/>
    </dgm:pt>
    <dgm:pt modelId="{5A04B8AC-A907-8743-8B63-96989FB5AF99}" type="pres">
      <dgm:prSet presAssocID="{3671BB7A-6F5C-4AE4-895C-04AF63CC883E}" presName="parTx" presStyleLbl="alignNode1" presStyleIdx="1" presStyleCnt="5">
        <dgm:presLayoutVars>
          <dgm:chMax val="0"/>
          <dgm:chPref val="0"/>
          <dgm:bulletEnabled val="1"/>
        </dgm:presLayoutVars>
      </dgm:prSet>
      <dgm:spPr/>
    </dgm:pt>
    <dgm:pt modelId="{2D93F218-1F94-AD41-895B-DFF726F6B640}" type="pres">
      <dgm:prSet presAssocID="{3671BB7A-6F5C-4AE4-895C-04AF63CC883E}" presName="desTx" presStyleLbl="alignAccFollowNode1" presStyleIdx="1" presStyleCnt="5">
        <dgm:presLayoutVars>
          <dgm:bulletEnabled val="1"/>
        </dgm:presLayoutVars>
      </dgm:prSet>
      <dgm:spPr/>
    </dgm:pt>
    <dgm:pt modelId="{3A3538BA-68ED-D642-8E08-F7B97DF5AF71}" type="pres">
      <dgm:prSet presAssocID="{15FCF9FA-9113-4EFC-B3BE-F838E77086C1}" presName="space" presStyleCnt="0"/>
      <dgm:spPr/>
    </dgm:pt>
    <dgm:pt modelId="{C916AF4D-6201-FF42-B682-AA522A5F4959}" type="pres">
      <dgm:prSet presAssocID="{46CD0DFB-E706-46B0-A69D-A07F1587D34C}" presName="composite" presStyleCnt="0"/>
      <dgm:spPr/>
    </dgm:pt>
    <dgm:pt modelId="{40908EB4-CD6D-DA46-86F8-941217EC0344}" type="pres">
      <dgm:prSet presAssocID="{46CD0DFB-E706-46B0-A69D-A07F1587D34C}" presName="parTx" presStyleLbl="alignNode1" presStyleIdx="2" presStyleCnt="5">
        <dgm:presLayoutVars>
          <dgm:chMax val="0"/>
          <dgm:chPref val="0"/>
          <dgm:bulletEnabled val="1"/>
        </dgm:presLayoutVars>
      </dgm:prSet>
      <dgm:spPr/>
    </dgm:pt>
    <dgm:pt modelId="{A6C2199B-E53A-B340-8F23-898B567DF81B}" type="pres">
      <dgm:prSet presAssocID="{46CD0DFB-E706-46B0-A69D-A07F1587D34C}" presName="desTx" presStyleLbl="alignAccFollowNode1" presStyleIdx="2" presStyleCnt="5">
        <dgm:presLayoutVars>
          <dgm:bulletEnabled val="1"/>
        </dgm:presLayoutVars>
      </dgm:prSet>
      <dgm:spPr/>
    </dgm:pt>
    <dgm:pt modelId="{303D906B-6CFE-3540-B470-DA27F0D2A666}" type="pres">
      <dgm:prSet presAssocID="{250481CE-7A37-44BD-9572-2104A0EF8E90}" presName="space" presStyleCnt="0"/>
      <dgm:spPr/>
    </dgm:pt>
    <dgm:pt modelId="{14F7B687-3B96-1A43-8332-207FEF50E00A}" type="pres">
      <dgm:prSet presAssocID="{24257749-D7E2-4FC7-B3DF-A763C598797A}" presName="composite" presStyleCnt="0"/>
      <dgm:spPr/>
    </dgm:pt>
    <dgm:pt modelId="{D3CC5FB5-30B6-E840-B5AA-CC8D8EE98B62}" type="pres">
      <dgm:prSet presAssocID="{24257749-D7E2-4FC7-B3DF-A763C598797A}" presName="parTx" presStyleLbl="alignNode1" presStyleIdx="3" presStyleCnt="5">
        <dgm:presLayoutVars>
          <dgm:chMax val="0"/>
          <dgm:chPref val="0"/>
          <dgm:bulletEnabled val="1"/>
        </dgm:presLayoutVars>
      </dgm:prSet>
      <dgm:spPr/>
    </dgm:pt>
    <dgm:pt modelId="{E1636185-B92E-E849-A7CA-2B25FD9F58D3}" type="pres">
      <dgm:prSet presAssocID="{24257749-D7E2-4FC7-B3DF-A763C598797A}" presName="desTx" presStyleLbl="alignAccFollowNode1" presStyleIdx="3" presStyleCnt="5">
        <dgm:presLayoutVars>
          <dgm:bulletEnabled val="1"/>
        </dgm:presLayoutVars>
      </dgm:prSet>
      <dgm:spPr/>
    </dgm:pt>
    <dgm:pt modelId="{71C6A735-3DD5-EC4B-8B71-E80A43C1F308}" type="pres">
      <dgm:prSet presAssocID="{FA454CCF-968E-45AE-88E4-DC3B10B2D3B9}" presName="space" presStyleCnt="0"/>
      <dgm:spPr/>
    </dgm:pt>
    <dgm:pt modelId="{88C4B730-ED9C-4544-ADEB-0A570B528C95}" type="pres">
      <dgm:prSet presAssocID="{80BF7417-5D77-4E08-93FA-6386F9859C48}" presName="composite" presStyleCnt="0"/>
      <dgm:spPr/>
    </dgm:pt>
    <dgm:pt modelId="{A09C8F4D-5266-3545-8039-0DC433F421F0}" type="pres">
      <dgm:prSet presAssocID="{80BF7417-5D77-4E08-93FA-6386F9859C48}" presName="parTx" presStyleLbl="alignNode1" presStyleIdx="4" presStyleCnt="5">
        <dgm:presLayoutVars>
          <dgm:chMax val="0"/>
          <dgm:chPref val="0"/>
          <dgm:bulletEnabled val="1"/>
        </dgm:presLayoutVars>
      </dgm:prSet>
      <dgm:spPr/>
    </dgm:pt>
    <dgm:pt modelId="{75A20451-99CF-AC4E-9B50-4F0E73359359}" type="pres">
      <dgm:prSet presAssocID="{80BF7417-5D77-4E08-93FA-6386F9859C48}" presName="desTx" presStyleLbl="alignAccFollowNode1" presStyleIdx="4" presStyleCnt="5">
        <dgm:presLayoutVars>
          <dgm:bulletEnabled val="1"/>
        </dgm:presLayoutVars>
      </dgm:prSet>
      <dgm:spPr/>
    </dgm:pt>
  </dgm:ptLst>
  <dgm:cxnLst>
    <dgm:cxn modelId="{97C11A12-E1B1-364C-887E-92C345969AE4}" type="presOf" srcId="{7F2EF441-252B-4045-9D5A-46BC20CF38FC}" destId="{B4B13A9F-EFBB-4C4A-8996-3C50E62C9E03}" srcOrd="0" destOrd="0" presId="urn:microsoft.com/office/officeart/2005/8/layout/hList1"/>
    <dgm:cxn modelId="{43CD6018-5213-4179-970F-878C6EC7205B}" srcId="{3671BB7A-6F5C-4AE4-895C-04AF63CC883E}" destId="{34B1E97D-B82A-4D21-AFE0-1C3FEE85EA13}" srcOrd="1" destOrd="0" parTransId="{FC916940-3F6B-477A-ABF2-02D24D072B39}" sibTransId="{40D6D2A9-2648-4FBD-B606-A6AE71ABC528}"/>
    <dgm:cxn modelId="{DB858D30-D630-1641-9F8E-0FC28F189F02}" type="presOf" srcId="{46CD0DFB-E706-46B0-A69D-A07F1587D34C}" destId="{40908EB4-CD6D-DA46-86F8-941217EC0344}" srcOrd="0" destOrd="0" presId="urn:microsoft.com/office/officeart/2005/8/layout/hList1"/>
    <dgm:cxn modelId="{B9344034-517F-46C2-9511-9F518D559475}" srcId="{A60C14F3-46B9-4376-999C-E0471D995C1E}" destId="{80BF7417-5D77-4E08-93FA-6386F9859C48}" srcOrd="4" destOrd="0" parTransId="{48D3CD90-A2B9-492E-AC41-534A92EE6B81}" sibTransId="{26CABCC5-9698-449C-A603-AB894C57491C}"/>
    <dgm:cxn modelId="{F63E3D35-522B-455D-9148-32080C91D694}" srcId="{46CD0DFB-E706-46B0-A69D-A07F1587D34C}" destId="{AA8A5645-97BC-4ED5-B9DC-BFB0117D0B0E}" srcOrd="0" destOrd="0" parTransId="{4C6751B1-909F-4290-8959-50679510532F}" sibTransId="{8732FEF8-C4FC-43CE-B4DD-69C1639B7821}"/>
    <dgm:cxn modelId="{F8287B65-D02B-AF40-908D-1A0FBA252360}" type="presOf" srcId="{D661B0DB-FFF7-4422-95BA-FF7E6EDC5D29}" destId="{D9DDAD0B-5F47-2943-A657-B62704EEA0D7}" srcOrd="0" destOrd="0" presId="urn:microsoft.com/office/officeart/2005/8/layout/hList1"/>
    <dgm:cxn modelId="{DC12AE66-000B-114E-8CB3-FC52C2104CC8}" type="presOf" srcId="{24257749-D7E2-4FC7-B3DF-A763C598797A}" destId="{D3CC5FB5-30B6-E840-B5AA-CC8D8EE98B62}" srcOrd="0" destOrd="0" presId="urn:microsoft.com/office/officeart/2005/8/layout/hList1"/>
    <dgm:cxn modelId="{10FB2D47-8B67-D34F-B94D-F5587B999E92}" type="presOf" srcId="{3671BB7A-6F5C-4AE4-895C-04AF63CC883E}" destId="{5A04B8AC-A907-8743-8B63-96989FB5AF99}" srcOrd="0" destOrd="0" presId="urn:microsoft.com/office/officeart/2005/8/layout/hList1"/>
    <dgm:cxn modelId="{B591EC4A-096F-4B85-9537-793BC33054BC}" srcId="{A60C14F3-46B9-4376-999C-E0471D995C1E}" destId="{3671BB7A-6F5C-4AE4-895C-04AF63CC883E}" srcOrd="1" destOrd="0" parTransId="{CDCDA154-3FED-403D-A9CA-0465867E9180}" sibTransId="{15FCF9FA-9113-4EFC-B3BE-F838E77086C1}"/>
    <dgm:cxn modelId="{F21C7C6D-E67C-475D-8BF1-33591AFBE95B}" srcId="{24257749-D7E2-4FC7-B3DF-A763C598797A}" destId="{F22E02EB-8DF9-4794-A66E-A549249A5A9D}" srcOrd="1" destOrd="0" parTransId="{8E4C9E25-3477-4FDF-B2A5-A6FCFCD290CE}" sibTransId="{0EE7393B-D52F-4F5B-97B6-91ECBE7F37F8}"/>
    <dgm:cxn modelId="{9FA5CF70-104C-439D-81CA-8EDB05DBB6AE}" srcId="{A60C14F3-46B9-4376-999C-E0471D995C1E}" destId="{46CD0DFB-E706-46B0-A69D-A07F1587D34C}" srcOrd="2" destOrd="0" parTransId="{DDA706CD-57AA-433C-997B-878795DD4D21}" sibTransId="{250481CE-7A37-44BD-9572-2104A0EF8E90}"/>
    <dgm:cxn modelId="{587DD356-9931-494F-B77F-0B160B9F0D58}" srcId="{46CD0DFB-E706-46B0-A69D-A07F1587D34C}" destId="{8789BADB-EED1-4419-8B79-D3D2BCFF0B0B}" srcOrd="2" destOrd="0" parTransId="{5DEEEB51-9535-405A-A86C-7CD790D48BC5}" sibTransId="{A86FFE7B-53D7-4B91-9502-BB8A08B2E797}"/>
    <dgm:cxn modelId="{E979BD79-D5D4-A14D-8304-F842D780811B}" type="presOf" srcId="{34B1E97D-B82A-4D21-AFE0-1C3FEE85EA13}" destId="{2D93F218-1F94-AD41-895B-DFF726F6B640}" srcOrd="0" destOrd="1" presId="urn:microsoft.com/office/officeart/2005/8/layout/hList1"/>
    <dgm:cxn modelId="{98FB6B7A-673A-E04B-830E-448563DD0DA0}" type="presOf" srcId="{35C8D3DC-41C5-4897-BD39-94FE9E5C7F01}" destId="{E1636185-B92E-E849-A7CA-2B25FD9F58D3}" srcOrd="0" destOrd="0" presId="urn:microsoft.com/office/officeart/2005/8/layout/hList1"/>
    <dgm:cxn modelId="{FA454082-831D-204C-A686-2191AE29F912}" type="presOf" srcId="{77DD7624-4F90-4189-9FF4-8368065F8683}" destId="{75A20451-99CF-AC4E-9B50-4F0E73359359}" srcOrd="0" destOrd="0" presId="urn:microsoft.com/office/officeart/2005/8/layout/hList1"/>
    <dgm:cxn modelId="{9132A88D-77EA-4AA2-84CB-09A97C09E458}" srcId="{46CD0DFB-E706-46B0-A69D-A07F1587D34C}" destId="{D40488C2-5C24-4728-A2E7-73E5040A5A92}" srcOrd="1" destOrd="0" parTransId="{0ED3D677-CB0E-49AC-A393-81C1E516B2B8}" sibTransId="{D015DCDC-67EC-4815-99FD-9D9F1E57DCCE}"/>
    <dgm:cxn modelId="{9B14178F-60DB-1840-9F8E-0C7F8FF55FAB}" type="presOf" srcId="{C3C126CD-84FB-4B75-8616-8E4CBDF191F6}" destId="{E1636185-B92E-E849-A7CA-2B25FD9F58D3}" srcOrd="0" destOrd="2" presId="urn:microsoft.com/office/officeart/2005/8/layout/hList1"/>
    <dgm:cxn modelId="{C748F7A7-DCD4-C54F-9526-239BA249AF41}" type="presOf" srcId="{D40488C2-5C24-4728-A2E7-73E5040A5A92}" destId="{A6C2199B-E53A-B340-8F23-898B567DF81B}" srcOrd="0" destOrd="1" presId="urn:microsoft.com/office/officeart/2005/8/layout/hList1"/>
    <dgm:cxn modelId="{EABD78B7-67BF-BA46-B33C-47CDEFC57697}" type="presOf" srcId="{AA8A5645-97BC-4ED5-B9DC-BFB0117D0B0E}" destId="{A6C2199B-E53A-B340-8F23-898B567DF81B}" srcOrd="0" destOrd="0" presId="urn:microsoft.com/office/officeart/2005/8/layout/hList1"/>
    <dgm:cxn modelId="{182C61BC-69A6-494C-8678-9B308EB5B098}" srcId="{24257749-D7E2-4FC7-B3DF-A763C598797A}" destId="{35C8D3DC-41C5-4897-BD39-94FE9E5C7F01}" srcOrd="0" destOrd="0" parTransId="{AA9AA183-C62E-4DF0-BE6A-D73463C3682A}" sibTransId="{1CF33165-0B66-43D1-B9D2-7D581A6271FD}"/>
    <dgm:cxn modelId="{3A07A2BD-8EE1-4624-9E88-3DB889D1A91D}" srcId="{7F2EF441-252B-4045-9D5A-46BC20CF38FC}" destId="{D661B0DB-FFF7-4422-95BA-FF7E6EDC5D29}" srcOrd="0" destOrd="0" parTransId="{3235F3A3-55F2-41C3-9F1D-9B81CD0833A1}" sibTransId="{7EE9C705-EE79-419E-AB7C-6A5F8CC6FDC6}"/>
    <dgm:cxn modelId="{B4B278BE-5A8D-4BF7-8547-4B925B7F5BF3}" srcId="{A60C14F3-46B9-4376-999C-E0471D995C1E}" destId="{24257749-D7E2-4FC7-B3DF-A763C598797A}" srcOrd="3" destOrd="0" parTransId="{C2FEE331-6B88-4468-99A4-67D6519B0587}" sibTransId="{FA454CCF-968E-45AE-88E4-DC3B10B2D3B9}"/>
    <dgm:cxn modelId="{C1B3B5C8-7F5B-3348-BFA3-963DC911CEDB}" type="presOf" srcId="{A60C14F3-46B9-4376-999C-E0471D995C1E}" destId="{7B2C1EE2-F7CD-1444-AD35-5507BD027B52}" srcOrd="0" destOrd="0" presId="urn:microsoft.com/office/officeart/2005/8/layout/hList1"/>
    <dgm:cxn modelId="{933C60CB-D1FD-844D-AACA-D7BE6098DF71}" type="presOf" srcId="{011C56B3-B0AD-41EF-8916-DFDFE38B7F80}" destId="{75A20451-99CF-AC4E-9B50-4F0E73359359}" srcOrd="0" destOrd="1" presId="urn:microsoft.com/office/officeart/2005/8/layout/hList1"/>
    <dgm:cxn modelId="{12D7E6CB-0A6C-414A-8E53-DB8F5673F2B5}" srcId="{3671BB7A-6F5C-4AE4-895C-04AF63CC883E}" destId="{DA329623-7A45-4427-98D3-BE67427D5370}" srcOrd="2" destOrd="0" parTransId="{D6187971-E598-4744-BEC8-8D287EF39750}" sibTransId="{E2363A45-1605-4229-9EF9-AE622450E501}"/>
    <dgm:cxn modelId="{4B5EFDCC-E0B1-4593-A41A-B338CDAFBE9F}" srcId="{3671BB7A-6F5C-4AE4-895C-04AF63CC883E}" destId="{2600BC18-2D31-4DFA-951A-954A26DA62A9}" srcOrd="0" destOrd="0" parTransId="{6E3DCF27-D03F-426C-BEEB-7E55548B251A}" sibTransId="{F2619A7E-23B4-40FE-936D-E0532C37B03E}"/>
    <dgm:cxn modelId="{5A192BD3-2296-4D98-86C1-361751E02276}" srcId="{A60C14F3-46B9-4376-999C-E0471D995C1E}" destId="{7F2EF441-252B-4045-9D5A-46BC20CF38FC}" srcOrd="0" destOrd="0" parTransId="{FAFABB42-7C6B-495A-B9A7-0BBDE79CF207}" sibTransId="{30E6F339-4217-4CC5-AE6B-8BBC894B6C04}"/>
    <dgm:cxn modelId="{FE9A99D7-3C22-4017-ADDA-E3BD1819367B}" srcId="{80BF7417-5D77-4E08-93FA-6386F9859C48}" destId="{77DD7624-4F90-4189-9FF4-8368065F8683}" srcOrd="0" destOrd="0" parTransId="{9CA6D33D-D9CA-4CE3-B532-F28BE8837836}" sibTransId="{7CA8AB69-D1EC-4CB3-AD32-DCC012914C52}"/>
    <dgm:cxn modelId="{2E781EE0-8A0A-B644-A6B7-6868F98392E4}" type="presOf" srcId="{80BF7417-5D77-4E08-93FA-6386F9859C48}" destId="{A09C8F4D-5266-3545-8039-0DC433F421F0}" srcOrd="0" destOrd="0" presId="urn:microsoft.com/office/officeart/2005/8/layout/hList1"/>
    <dgm:cxn modelId="{ACCA7BE7-4FF0-4AA0-81E1-5FC849FB183A}" srcId="{80BF7417-5D77-4E08-93FA-6386F9859C48}" destId="{011C56B3-B0AD-41EF-8916-DFDFE38B7F80}" srcOrd="1" destOrd="0" parTransId="{6E6FBA26-FAF1-4FB6-9A83-A0FD27BAF354}" sibTransId="{59914DFB-377A-4554-AEDF-9A890E95FC15}"/>
    <dgm:cxn modelId="{C664F9E7-44E9-0848-8C40-1307DAC3DAF0}" type="presOf" srcId="{2600BC18-2D31-4DFA-951A-954A26DA62A9}" destId="{2D93F218-1F94-AD41-895B-DFF726F6B640}" srcOrd="0" destOrd="0" presId="urn:microsoft.com/office/officeart/2005/8/layout/hList1"/>
    <dgm:cxn modelId="{0E82B1E8-24EF-544E-AA55-19796F874CAE}" type="presOf" srcId="{8789BADB-EED1-4419-8B79-D3D2BCFF0B0B}" destId="{A6C2199B-E53A-B340-8F23-898B567DF81B}" srcOrd="0" destOrd="2" presId="urn:microsoft.com/office/officeart/2005/8/layout/hList1"/>
    <dgm:cxn modelId="{5B56A2EA-9F07-45AB-A5DA-FF347583025D}" srcId="{24257749-D7E2-4FC7-B3DF-A763C598797A}" destId="{C3C126CD-84FB-4B75-8616-8E4CBDF191F6}" srcOrd="2" destOrd="0" parTransId="{502FB005-BDD2-4011-AB45-E2DDE5B9476F}" sibTransId="{24D2044A-4663-4244-937E-64A9834AE0CF}"/>
    <dgm:cxn modelId="{D2B412FA-295B-EB43-A39E-255B2500C636}" type="presOf" srcId="{F22E02EB-8DF9-4794-A66E-A549249A5A9D}" destId="{E1636185-B92E-E849-A7CA-2B25FD9F58D3}" srcOrd="0" destOrd="1" presId="urn:microsoft.com/office/officeart/2005/8/layout/hList1"/>
    <dgm:cxn modelId="{65E030FC-5211-DC47-9A33-423FBF1059FB}" type="presOf" srcId="{DA329623-7A45-4427-98D3-BE67427D5370}" destId="{2D93F218-1F94-AD41-895B-DFF726F6B640}" srcOrd="0" destOrd="2" presId="urn:microsoft.com/office/officeart/2005/8/layout/hList1"/>
    <dgm:cxn modelId="{0E0937D5-AC90-A84F-81F1-6408B8CE7E34}" type="presParOf" srcId="{7B2C1EE2-F7CD-1444-AD35-5507BD027B52}" destId="{AB8CB738-ED6F-9F4A-944D-F81ECE1C2BBB}" srcOrd="0" destOrd="0" presId="urn:microsoft.com/office/officeart/2005/8/layout/hList1"/>
    <dgm:cxn modelId="{06113D85-78D2-6940-88A3-1B498B6FFFF9}" type="presParOf" srcId="{AB8CB738-ED6F-9F4A-944D-F81ECE1C2BBB}" destId="{B4B13A9F-EFBB-4C4A-8996-3C50E62C9E03}" srcOrd="0" destOrd="0" presId="urn:microsoft.com/office/officeart/2005/8/layout/hList1"/>
    <dgm:cxn modelId="{61A094A1-54B3-5F44-9727-4F3D8A097299}" type="presParOf" srcId="{AB8CB738-ED6F-9F4A-944D-F81ECE1C2BBB}" destId="{D9DDAD0B-5F47-2943-A657-B62704EEA0D7}" srcOrd="1" destOrd="0" presId="urn:microsoft.com/office/officeart/2005/8/layout/hList1"/>
    <dgm:cxn modelId="{58798169-B890-FD46-8927-D3C70FDC4E7D}" type="presParOf" srcId="{7B2C1EE2-F7CD-1444-AD35-5507BD027B52}" destId="{B4F2C1AF-C5DE-2D41-8503-A1314EE857F0}" srcOrd="1" destOrd="0" presId="urn:microsoft.com/office/officeart/2005/8/layout/hList1"/>
    <dgm:cxn modelId="{D306CFE6-A2BC-0144-BF5A-04210DE4BC8A}" type="presParOf" srcId="{7B2C1EE2-F7CD-1444-AD35-5507BD027B52}" destId="{B28D1E64-53A0-E44A-86D0-CD1A3602F7C3}" srcOrd="2" destOrd="0" presId="urn:microsoft.com/office/officeart/2005/8/layout/hList1"/>
    <dgm:cxn modelId="{26E9B391-B31A-5C49-9276-CEB85AC17C1B}" type="presParOf" srcId="{B28D1E64-53A0-E44A-86D0-CD1A3602F7C3}" destId="{5A04B8AC-A907-8743-8B63-96989FB5AF99}" srcOrd="0" destOrd="0" presId="urn:microsoft.com/office/officeart/2005/8/layout/hList1"/>
    <dgm:cxn modelId="{2C7C1A0E-A869-6747-B402-674EE836E502}" type="presParOf" srcId="{B28D1E64-53A0-E44A-86D0-CD1A3602F7C3}" destId="{2D93F218-1F94-AD41-895B-DFF726F6B640}" srcOrd="1" destOrd="0" presId="urn:microsoft.com/office/officeart/2005/8/layout/hList1"/>
    <dgm:cxn modelId="{AD901E7D-EB8C-CC47-9698-59045344BC57}" type="presParOf" srcId="{7B2C1EE2-F7CD-1444-AD35-5507BD027B52}" destId="{3A3538BA-68ED-D642-8E08-F7B97DF5AF71}" srcOrd="3" destOrd="0" presId="urn:microsoft.com/office/officeart/2005/8/layout/hList1"/>
    <dgm:cxn modelId="{9C4F456A-604A-4A4F-A9AF-C5ADEA063151}" type="presParOf" srcId="{7B2C1EE2-F7CD-1444-AD35-5507BD027B52}" destId="{C916AF4D-6201-FF42-B682-AA522A5F4959}" srcOrd="4" destOrd="0" presId="urn:microsoft.com/office/officeart/2005/8/layout/hList1"/>
    <dgm:cxn modelId="{E1561D48-D142-D14A-8FE7-E3AB33B4AC61}" type="presParOf" srcId="{C916AF4D-6201-FF42-B682-AA522A5F4959}" destId="{40908EB4-CD6D-DA46-86F8-941217EC0344}" srcOrd="0" destOrd="0" presId="urn:microsoft.com/office/officeart/2005/8/layout/hList1"/>
    <dgm:cxn modelId="{075A493E-7CFE-724D-B01A-0448CB7C7181}" type="presParOf" srcId="{C916AF4D-6201-FF42-B682-AA522A5F4959}" destId="{A6C2199B-E53A-B340-8F23-898B567DF81B}" srcOrd="1" destOrd="0" presId="urn:microsoft.com/office/officeart/2005/8/layout/hList1"/>
    <dgm:cxn modelId="{9DDB4C47-2A87-ED41-8F10-551BDF56D7A4}" type="presParOf" srcId="{7B2C1EE2-F7CD-1444-AD35-5507BD027B52}" destId="{303D906B-6CFE-3540-B470-DA27F0D2A666}" srcOrd="5" destOrd="0" presId="urn:microsoft.com/office/officeart/2005/8/layout/hList1"/>
    <dgm:cxn modelId="{561EFAE3-F1BA-164E-8187-94AD9F7DFCA4}" type="presParOf" srcId="{7B2C1EE2-F7CD-1444-AD35-5507BD027B52}" destId="{14F7B687-3B96-1A43-8332-207FEF50E00A}" srcOrd="6" destOrd="0" presId="urn:microsoft.com/office/officeart/2005/8/layout/hList1"/>
    <dgm:cxn modelId="{72E784B7-5419-8441-84F9-FFD5DA40AD0C}" type="presParOf" srcId="{14F7B687-3B96-1A43-8332-207FEF50E00A}" destId="{D3CC5FB5-30B6-E840-B5AA-CC8D8EE98B62}" srcOrd="0" destOrd="0" presId="urn:microsoft.com/office/officeart/2005/8/layout/hList1"/>
    <dgm:cxn modelId="{3D74C3FB-6CDD-CF4A-94DB-FDC57F2788F6}" type="presParOf" srcId="{14F7B687-3B96-1A43-8332-207FEF50E00A}" destId="{E1636185-B92E-E849-A7CA-2B25FD9F58D3}" srcOrd="1" destOrd="0" presId="urn:microsoft.com/office/officeart/2005/8/layout/hList1"/>
    <dgm:cxn modelId="{9A8BA15B-191B-D84A-BA15-8896C4E16E3E}" type="presParOf" srcId="{7B2C1EE2-F7CD-1444-AD35-5507BD027B52}" destId="{71C6A735-3DD5-EC4B-8B71-E80A43C1F308}" srcOrd="7" destOrd="0" presId="urn:microsoft.com/office/officeart/2005/8/layout/hList1"/>
    <dgm:cxn modelId="{3E3105CC-E385-C54E-8A08-83A79F5A3740}" type="presParOf" srcId="{7B2C1EE2-F7CD-1444-AD35-5507BD027B52}" destId="{88C4B730-ED9C-4544-ADEB-0A570B528C95}" srcOrd="8" destOrd="0" presId="urn:microsoft.com/office/officeart/2005/8/layout/hList1"/>
    <dgm:cxn modelId="{BD7D475F-A04C-9943-9B7F-4F756CED4A90}" type="presParOf" srcId="{88C4B730-ED9C-4544-ADEB-0A570B528C95}" destId="{A09C8F4D-5266-3545-8039-0DC433F421F0}" srcOrd="0" destOrd="0" presId="urn:microsoft.com/office/officeart/2005/8/layout/hList1"/>
    <dgm:cxn modelId="{F3C28A52-2CDF-4D4B-9124-6E00A90B7122}" type="presParOf" srcId="{88C4B730-ED9C-4544-ADEB-0A570B528C95}" destId="{75A20451-99CF-AC4E-9B50-4F0E7335935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65731-C858-1841-BEF8-C0B2857C6A0E}">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90227A-9548-DF4F-86D1-26BE4DDC7E2A}">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Overview of the IMPAACT Network and its Studies</a:t>
          </a:r>
        </a:p>
      </dsp:txBody>
      <dsp:txXfrm>
        <a:off x="0" y="0"/>
        <a:ext cx="6666833" cy="1363480"/>
      </dsp:txXfrm>
    </dsp:sp>
    <dsp:sp modelId="{1A5CA976-08C0-264B-A437-10415E140377}">
      <dsp:nvSpPr>
        <dsp:cNvPr id="0" name=""/>
        <dsp:cNvSpPr/>
      </dsp:nvSpPr>
      <dsp:spPr>
        <a:xfrm>
          <a:off x="0" y="1363480"/>
          <a:ext cx="6666833" cy="0"/>
        </a:xfrm>
        <a:prstGeom prst="lin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31CC49-5A72-5C4D-9E15-05457BE5A52D}">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The Process: Requesting Samples and Data </a:t>
          </a:r>
        </a:p>
      </dsp:txBody>
      <dsp:txXfrm>
        <a:off x="0" y="1363480"/>
        <a:ext cx="6666833" cy="1363480"/>
      </dsp:txXfrm>
    </dsp:sp>
    <dsp:sp modelId="{51917852-8E33-BB4C-8111-846F3603855C}">
      <dsp:nvSpPr>
        <dsp:cNvPr id="0" name=""/>
        <dsp:cNvSpPr/>
      </dsp:nvSpPr>
      <dsp:spPr>
        <a:xfrm>
          <a:off x="0" y="2726960"/>
          <a:ext cx="6666833" cy="0"/>
        </a:xfrm>
        <a:prstGeom prst="lin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791063A-7B67-E544-B529-7752FB221017}">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Common Challenges/Solutions </a:t>
          </a:r>
        </a:p>
      </dsp:txBody>
      <dsp:txXfrm>
        <a:off x="0" y="2726960"/>
        <a:ext cx="6666833" cy="1363480"/>
      </dsp:txXfrm>
    </dsp:sp>
    <dsp:sp modelId="{B2FCDA1B-4F8C-474E-9615-F6AA1CA0A2D6}">
      <dsp:nvSpPr>
        <dsp:cNvPr id="0" name=""/>
        <dsp:cNvSpPr/>
      </dsp:nvSpPr>
      <dsp:spPr>
        <a:xfrm>
          <a:off x="0" y="4090440"/>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D707A7-7A8E-8543-8223-3B9652AAFBCD}">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Case Studies: HBV Clinical Outcomes in HPTN 046 and PROMISE studies</a:t>
          </a:r>
        </a:p>
      </dsp:txBody>
      <dsp:txXfrm>
        <a:off x="0" y="4090440"/>
        <a:ext cx="6666833" cy="1363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1AF5B-C8BE-E847-B6F7-502F0B616336}">
      <dsp:nvSpPr>
        <dsp:cNvPr id="0" name=""/>
        <dsp:cNvSpPr/>
      </dsp:nvSpPr>
      <dsp:spPr>
        <a:xfrm>
          <a:off x="6563" y="613720"/>
          <a:ext cx="2051635" cy="246196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711200">
            <a:lnSpc>
              <a:spcPct val="90000"/>
            </a:lnSpc>
            <a:spcBef>
              <a:spcPct val="0"/>
            </a:spcBef>
            <a:spcAft>
              <a:spcPct val="35000"/>
            </a:spcAft>
            <a:buNone/>
          </a:pPr>
          <a:r>
            <a:rPr lang="en-US" sz="1600" kern="1200" dirty="0"/>
            <a:t>Intersection of comorbid conditions, HIV, and pregnancy often unrecognized</a:t>
          </a:r>
        </a:p>
      </dsp:txBody>
      <dsp:txXfrm>
        <a:off x="6563" y="1598506"/>
        <a:ext cx="2051635" cy="1477177"/>
      </dsp:txXfrm>
    </dsp:sp>
    <dsp:sp modelId="{0F14F7FC-AE0D-904E-9000-3F221FC8E3BF}">
      <dsp:nvSpPr>
        <dsp:cNvPr id="0" name=""/>
        <dsp:cNvSpPr/>
      </dsp:nvSpPr>
      <dsp:spPr>
        <a:xfrm>
          <a:off x="6563"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01</a:t>
          </a:r>
        </a:p>
      </dsp:txBody>
      <dsp:txXfrm>
        <a:off x="6563" y="613720"/>
        <a:ext cx="2051635" cy="984785"/>
      </dsp:txXfrm>
    </dsp:sp>
    <dsp:sp modelId="{BF22EFE5-83E1-5D43-8BEF-AA89FCCAB4D7}">
      <dsp:nvSpPr>
        <dsp:cNvPr id="0" name=""/>
        <dsp:cNvSpPr/>
      </dsp:nvSpPr>
      <dsp:spPr>
        <a:xfrm>
          <a:off x="2222329" y="613720"/>
          <a:ext cx="2051635" cy="246196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711200">
            <a:lnSpc>
              <a:spcPct val="90000"/>
            </a:lnSpc>
            <a:spcBef>
              <a:spcPct val="0"/>
            </a:spcBef>
            <a:spcAft>
              <a:spcPct val="35000"/>
            </a:spcAft>
            <a:buNone/>
          </a:pPr>
          <a:r>
            <a:rPr lang="en-US" sz="1600" kern="1200"/>
            <a:t>Unique immunologic milieu in pregnancy that may impact co-infection outcomes</a:t>
          </a:r>
        </a:p>
      </dsp:txBody>
      <dsp:txXfrm>
        <a:off x="2222329" y="1598506"/>
        <a:ext cx="2051635" cy="1477177"/>
      </dsp:txXfrm>
    </dsp:sp>
    <dsp:sp modelId="{A26A9593-4778-8341-B819-201AB698F334}">
      <dsp:nvSpPr>
        <dsp:cNvPr id="0" name=""/>
        <dsp:cNvSpPr/>
      </dsp:nvSpPr>
      <dsp:spPr>
        <a:xfrm>
          <a:off x="2222329"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02</a:t>
          </a:r>
        </a:p>
      </dsp:txBody>
      <dsp:txXfrm>
        <a:off x="2222329" y="613720"/>
        <a:ext cx="2051635" cy="984785"/>
      </dsp:txXfrm>
    </dsp:sp>
    <dsp:sp modelId="{73DA37E6-CBFE-F546-A3ED-47DE47DB3BD0}">
      <dsp:nvSpPr>
        <dsp:cNvPr id="0" name=""/>
        <dsp:cNvSpPr/>
      </dsp:nvSpPr>
      <dsp:spPr>
        <a:xfrm>
          <a:off x="4438096" y="613720"/>
          <a:ext cx="2051635" cy="246196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711200">
            <a:lnSpc>
              <a:spcPct val="90000"/>
            </a:lnSpc>
            <a:spcBef>
              <a:spcPct val="0"/>
            </a:spcBef>
            <a:spcAft>
              <a:spcPct val="35000"/>
            </a:spcAft>
            <a:buNone/>
          </a:pPr>
          <a:r>
            <a:rPr lang="en-US" sz="1600" kern="1200"/>
            <a:t>Unique physiologic state impacts drug concentrations and potential for adverse events</a:t>
          </a:r>
        </a:p>
      </dsp:txBody>
      <dsp:txXfrm>
        <a:off x="4438096" y="1598506"/>
        <a:ext cx="2051635" cy="1477177"/>
      </dsp:txXfrm>
    </dsp:sp>
    <dsp:sp modelId="{D021B630-5B6F-E944-84CB-81A30C0DA17A}">
      <dsp:nvSpPr>
        <dsp:cNvPr id="0" name=""/>
        <dsp:cNvSpPr/>
      </dsp:nvSpPr>
      <dsp:spPr>
        <a:xfrm>
          <a:off x="4438096"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03</a:t>
          </a:r>
        </a:p>
      </dsp:txBody>
      <dsp:txXfrm>
        <a:off x="4438096" y="613720"/>
        <a:ext cx="2051635" cy="984785"/>
      </dsp:txXfrm>
    </dsp:sp>
    <dsp:sp modelId="{60E8E3C2-FCA4-524B-8816-E3C70979BD18}">
      <dsp:nvSpPr>
        <dsp:cNvPr id="0" name=""/>
        <dsp:cNvSpPr/>
      </dsp:nvSpPr>
      <dsp:spPr>
        <a:xfrm>
          <a:off x="6653863" y="613720"/>
          <a:ext cx="2051635" cy="246196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711200">
            <a:lnSpc>
              <a:spcPct val="90000"/>
            </a:lnSpc>
            <a:spcBef>
              <a:spcPct val="0"/>
            </a:spcBef>
            <a:spcAft>
              <a:spcPct val="35000"/>
            </a:spcAft>
            <a:buNone/>
          </a:pPr>
          <a:r>
            <a:rPr lang="en-US" sz="1600" kern="1200"/>
            <a:t>Importance of including pregnant women and their infants/children- often understudied</a:t>
          </a:r>
        </a:p>
      </dsp:txBody>
      <dsp:txXfrm>
        <a:off x="6653863" y="1598506"/>
        <a:ext cx="2051635" cy="1477177"/>
      </dsp:txXfrm>
    </dsp:sp>
    <dsp:sp modelId="{828CFC1C-40B2-A347-847B-E5129EDA6129}">
      <dsp:nvSpPr>
        <dsp:cNvPr id="0" name=""/>
        <dsp:cNvSpPr/>
      </dsp:nvSpPr>
      <dsp:spPr>
        <a:xfrm>
          <a:off x="6653863"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04</a:t>
          </a:r>
        </a:p>
      </dsp:txBody>
      <dsp:txXfrm>
        <a:off x="6653863" y="613720"/>
        <a:ext cx="2051635" cy="984785"/>
      </dsp:txXfrm>
    </dsp:sp>
    <dsp:sp modelId="{E08D56C7-E410-7048-BFC7-3355430D2744}">
      <dsp:nvSpPr>
        <dsp:cNvPr id="0" name=""/>
        <dsp:cNvSpPr/>
      </dsp:nvSpPr>
      <dsp:spPr>
        <a:xfrm>
          <a:off x="8869630" y="613720"/>
          <a:ext cx="2051635" cy="2461963"/>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711200">
            <a:lnSpc>
              <a:spcPct val="90000"/>
            </a:lnSpc>
            <a:spcBef>
              <a:spcPct val="0"/>
            </a:spcBef>
            <a:spcAft>
              <a:spcPct val="35000"/>
            </a:spcAft>
            <a:buNone/>
          </a:pPr>
          <a:r>
            <a:rPr lang="en-US" sz="1600" kern="1200" dirty="0"/>
            <a:t>Evaluation of perinatal transmission of other coinfections</a:t>
          </a:r>
        </a:p>
      </dsp:txBody>
      <dsp:txXfrm>
        <a:off x="8869630" y="1598506"/>
        <a:ext cx="2051635" cy="1477177"/>
      </dsp:txXfrm>
    </dsp:sp>
    <dsp:sp modelId="{14501337-11D6-8347-AB4D-0A042CC20981}">
      <dsp:nvSpPr>
        <dsp:cNvPr id="0" name=""/>
        <dsp:cNvSpPr/>
      </dsp:nvSpPr>
      <dsp:spPr>
        <a:xfrm>
          <a:off x="8869630"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05</a:t>
          </a:r>
        </a:p>
      </dsp:txBody>
      <dsp:txXfrm>
        <a:off x="8869630" y="613720"/>
        <a:ext cx="2051635" cy="984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36C67-60AB-C94D-8A4B-EADB92100199}">
      <dsp:nvSpPr>
        <dsp:cNvPr id="0" name=""/>
        <dsp:cNvSpPr/>
      </dsp:nvSpPr>
      <dsp:spPr>
        <a:xfrm>
          <a:off x="930572" y="3032"/>
          <a:ext cx="2833338" cy="17000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AIDS Clinical Trials Group (ACTG)</a:t>
          </a:r>
        </a:p>
      </dsp:txBody>
      <dsp:txXfrm>
        <a:off x="930572" y="3032"/>
        <a:ext cx="2833338" cy="1700003"/>
      </dsp:txXfrm>
    </dsp:sp>
    <dsp:sp modelId="{47233E51-2D8A-F143-8259-BE10F3BF93CC}">
      <dsp:nvSpPr>
        <dsp:cNvPr id="0" name=""/>
        <dsp:cNvSpPr/>
      </dsp:nvSpPr>
      <dsp:spPr>
        <a:xfrm>
          <a:off x="4047245" y="3032"/>
          <a:ext cx="2833338" cy="1700003"/>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HIV Prevention Trials Network (HPTN)</a:t>
          </a:r>
        </a:p>
      </dsp:txBody>
      <dsp:txXfrm>
        <a:off x="4047245" y="3032"/>
        <a:ext cx="2833338" cy="1700003"/>
      </dsp:txXfrm>
    </dsp:sp>
    <dsp:sp modelId="{9A6ADE54-754C-C94E-8C3D-9ADB5893B47F}">
      <dsp:nvSpPr>
        <dsp:cNvPr id="0" name=""/>
        <dsp:cNvSpPr/>
      </dsp:nvSpPr>
      <dsp:spPr>
        <a:xfrm>
          <a:off x="7163917" y="3032"/>
          <a:ext cx="2833338" cy="170000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HIV Vaccine Trials Network (HVTN)</a:t>
          </a:r>
        </a:p>
      </dsp:txBody>
      <dsp:txXfrm>
        <a:off x="7163917" y="3032"/>
        <a:ext cx="2833338" cy="1700003"/>
      </dsp:txXfrm>
    </dsp:sp>
    <dsp:sp modelId="{231F991A-8DE6-2140-A159-E52F669FE030}">
      <dsp:nvSpPr>
        <dsp:cNvPr id="0" name=""/>
        <dsp:cNvSpPr/>
      </dsp:nvSpPr>
      <dsp:spPr>
        <a:xfrm>
          <a:off x="2488909" y="1986369"/>
          <a:ext cx="2833338" cy="1700003"/>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International Maternal Pediatric Adolescent AIDS Clinical Trials (IMPAACT)</a:t>
          </a:r>
        </a:p>
      </dsp:txBody>
      <dsp:txXfrm>
        <a:off x="2488909" y="1986369"/>
        <a:ext cx="2833338" cy="1700003"/>
      </dsp:txXfrm>
    </dsp:sp>
    <dsp:sp modelId="{220C0477-DB84-2B4B-BCE4-CA28983511BB}">
      <dsp:nvSpPr>
        <dsp:cNvPr id="0" name=""/>
        <dsp:cNvSpPr/>
      </dsp:nvSpPr>
      <dsp:spPr>
        <a:xfrm>
          <a:off x="5605581" y="1986369"/>
          <a:ext cx="2833338" cy="170000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Microbicide Trials Network (MTN)</a:t>
          </a:r>
        </a:p>
      </dsp:txBody>
      <dsp:txXfrm>
        <a:off x="5605581" y="1986369"/>
        <a:ext cx="2833338" cy="17000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E91AB-6FF1-461B-8BFC-984D33D5EC7E}">
      <dsp:nvSpPr>
        <dsp:cNvPr id="0" name=""/>
        <dsp:cNvSpPr/>
      </dsp:nvSpPr>
      <dsp:spPr>
        <a:xfrm>
          <a:off x="562927" y="788206"/>
          <a:ext cx="1445998" cy="14459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F842B1-82FA-42E6-9A92-B7A1D5944117}">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9FF0B7-ADAE-48D1-BB31-B8A1C5405C1E}">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a:t>Tuberculosis</a:t>
          </a:r>
        </a:p>
      </dsp:txBody>
      <dsp:txXfrm>
        <a:off x="100682" y="2684598"/>
        <a:ext cx="2370489" cy="720000"/>
      </dsp:txXfrm>
    </dsp:sp>
    <dsp:sp modelId="{F3F143F6-0264-4D48-A191-8E815C5AC04D}">
      <dsp:nvSpPr>
        <dsp:cNvPr id="0" name=""/>
        <dsp:cNvSpPr/>
      </dsp:nvSpPr>
      <dsp:spPr>
        <a:xfrm>
          <a:off x="3348252" y="788206"/>
          <a:ext cx="1445998" cy="14459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2B9B6-820C-4FA0-A74F-19FDCA0DB60F}">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9DE29C-66E3-4115-B17C-EE5A650DFE68}">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a:t>HIV Cure</a:t>
          </a:r>
        </a:p>
      </dsp:txBody>
      <dsp:txXfrm>
        <a:off x="2886007" y="2684598"/>
        <a:ext cx="2370489" cy="720000"/>
      </dsp:txXfrm>
    </dsp:sp>
    <dsp:sp modelId="{1058F8C5-6838-4327-BB8C-39FA7849CC62}">
      <dsp:nvSpPr>
        <dsp:cNvPr id="0" name=""/>
        <dsp:cNvSpPr/>
      </dsp:nvSpPr>
      <dsp:spPr>
        <a:xfrm>
          <a:off x="6133577" y="788206"/>
          <a:ext cx="1445998" cy="144599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5AACF-33AE-4C4D-8416-C43291839830}">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1B4B51-4670-464A-AC8A-2EEDA1B273AC}">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a:t>HIV Treatment</a:t>
          </a:r>
        </a:p>
      </dsp:txBody>
      <dsp:txXfrm>
        <a:off x="5671332" y="2684598"/>
        <a:ext cx="2370489" cy="720000"/>
      </dsp:txXfrm>
    </dsp:sp>
    <dsp:sp modelId="{39A9903D-2C71-4367-9141-2C4C9833AEED}">
      <dsp:nvSpPr>
        <dsp:cNvPr id="0" name=""/>
        <dsp:cNvSpPr/>
      </dsp:nvSpPr>
      <dsp:spPr>
        <a:xfrm>
          <a:off x="8918902" y="788206"/>
          <a:ext cx="1445998" cy="144599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59F35-E1F5-4BB9-B490-5191D3F709D3}">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A8DC37-D66B-488B-AB5D-6EFE7B6668F0}">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a:t>Complications</a:t>
          </a:r>
        </a:p>
      </dsp:txBody>
      <dsp:txXfrm>
        <a:off x="8456657" y="2684598"/>
        <a:ext cx="2370489"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13A9F-EFBB-4C4A-8996-3C50E62C9E03}">
      <dsp:nvSpPr>
        <dsp:cNvPr id="0" name=""/>
        <dsp:cNvSpPr/>
      </dsp:nvSpPr>
      <dsp:spPr>
        <a:xfrm>
          <a:off x="4929" y="148444"/>
          <a:ext cx="1889521" cy="6143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Lack of funding</a:t>
          </a:r>
        </a:p>
      </dsp:txBody>
      <dsp:txXfrm>
        <a:off x="4929" y="148444"/>
        <a:ext cx="1889521" cy="614385"/>
      </dsp:txXfrm>
    </dsp:sp>
    <dsp:sp modelId="{D9DDAD0B-5F47-2943-A657-B62704EEA0D7}">
      <dsp:nvSpPr>
        <dsp:cNvPr id="0" name=""/>
        <dsp:cNvSpPr/>
      </dsp:nvSpPr>
      <dsp:spPr>
        <a:xfrm>
          <a:off x="4929" y="762830"/>
          <a:ext cx="1889521" cy="34400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*great* concept proposals for pilot awards (CFAR!!), K23, R21, even R01</a:t>
          </a:r>
        </a:p>
      </dsp:txBody>
      <dsp:txXfrm>
        <a:off x="4929" y="762830"/>
        <a:ext cx="1889521" cy="3440062"/>
      </dsp:txXfrm>
    </dsp:sp>
    <dsp:sp modelId="{5A04B8AC-A907-8743-8B63-96989FB5AF99}">
      <dsp:nvSpPr>
        <dsp:cNvPr id="0" name=""/>
        <dsp:cNvSpPr/>
      </dsp:nvSpPr>
      <dsp:spPr>
        <a:xfrm>
          <a:off x="2158984" y="148444"/>
          <a:ext cx="1889521" cy="6143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Lack of testing for disease of interest</a:t>
          </a:r>
        </a:p>
      </dsp:txBody>
      <dsp:txXfrm>
        <a:off x="2158984" y="148444"/>
        <a:ext cx="1889521" cy="614385"/>
      </dsp:txXfrm>
    </dsp:sp>
    <dsp:sp modelId="{2D93F218-1F94-AD41-895B-DFF726F6B640}">
      <dsp:nvSpPr>
        <dsp:cNvPr id="0" name=""/>
        <dsp:cNvSpPr/>
      </dsp:nvSpPr>
      <dsp:spPr>
        <a:xfrm>
          <a:off x="2158984" y="762830"/>
          <a:ext cx="1889521" cy="34400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Consider restricting to smaller subset of participants</a:t>
          </a:r>
        </a:p>
        <a:p>
          <a:pPr marL="171450" lvl="1" indent="-171450" algn="l" defTabSz="755650">
            <a:lnSpc>
              <a:spcPct val="90000"/>
            </a:lnSpc>
            <a:spcBef>
              <a:spcPct val="0"/>
            </a:spcBef>
            <a:spcAft>
              <a:spcPct val="15000"/>
            </a:spcAft>
            <a:buChar char="•"/>
          </a:pPr>
          <a:r>
            <a:rPr lang="en-US" sz="1700" kern="1200"/>
            <a:t>Obtain funding for testing</a:t>
          </a:r>
        </a:p>
        <a:p>
          <a:pPr marL="171450" lvl="1" indent="-171450" algn="l" defTabSz="755650">
            <a:lnSpc>
              <a:spcPct val="90000"/>
            </a:lnSpc>
            <a:spcBef>
              <a:spcPct val="0"/>
            </a:spcBef>
            <a:spcAft>
              <a:spcPct val="15000"/>
            </a:spcAft>
            <a:buChar char="•"/>
          </a:pPr>
          <a:r>
            <a:rPr lang="en-US" sz="1700" kern="1200"/>
            <a:t>Sometimes exclusion criteria for clinical trials</a:t>
          </a:r>
        </a:p>
      </dsp:txBody>
      <dsp:txXfrm>
        <a:off x="2158984" y="762830"/>
        <a:ext cx="1889521" cy="3440062"/>
      </dsp:txXfrm>
    </dsp:sp>
    <dsp:sp modelId="{40908EB4-CD6D-DA46-86F8-941217EC0344}">
      <dsp:nvSpPr>
        <dsp:cNvPr id="0" name=""/>
        <dsp:cNvSpPr/>
      </dsp:nvSpPr>
      <dsp:spPr>
        <a:xfrm>
          <a:off x="4313039" y="148444"/>
          <a:ext cx="1889521" cy="6143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Age of cohorts</a:t>
          </a:r>
        </a:p>
      </dsp:txBody>
      <dsp:txXfrm>
        <a:off x="4313039" y="148444"/>
        <a:ext cx="1889521" cy="614385"/>
      </dsp:txXfrm>
    </dsp:sp>
    <dsp:sp modelId="{A6C2199B-E53A-B340-8F23-898B567DF81B}">
      <dsp:nvSpPr>
        <dsp:cNvPr id="0" name=""/>
        <dsp:cNvSpPr/>
      </dsp:nvSpPr>
      <dsp:spPr>
        <a:xfrm>
          <a:off x="4313039" y="762830"/>
          <a:ext cx="1889521" cy="34400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Acknowledge in grants/MS</a:t>
          </a:r>
        </a:p>
        <a:p>
          <a:pPr marL="171450" lvl="1" indent="-171450" algn="l" defTabSz="755650">
            <a:lnSpc>
              <a:spcPct val="90000"/>
            </a:lnSpc>
            <a:spcBef>
              <a:spcPct val="0"/>
            </a:spcBef>
            <a:spcAft>
              <a:spcPct val="15000"/>
            </a:spcAft>
            <a:buChar char="•"/>
          </a:pPr>
          <a:r>
            <a:rPr lang="en-US" sz="1700" kern="1200"/>
            <a:t>Identify relevant questions (pre-COVID, ART strategies that are now relevant again)</a:t>
          </a:r>
        </a:p>
        <a:p>
          <a:pPr marL="171450" lvl="1" indent="-171450" algn="l" defTabSz="755650">
            <a:lnSpc>
              <a:spcPct val="90000"/>
            </a:lnSpc>
            <a:spcBef>
              <a:spcPct val="0"/>
            </a:spcBef>
            <a:spcAft>
              <a:spcPct val="15000"/>
            </a:spcAft>
            <a:buChar char="•"/>
          </a:pPr>
          <a:r>
            <a:rPr lang="en-US" sz="1700" kern="1200"/>
            <a:t>Review sample storage and timeline requirements for assays of interest</a:t>
          </a:r>
        </a:p>
      </dsp:txBody>
      <dsp:txXfrm>
        <a:off x="4313039" y="762830"/>
        <a:ext cx="1889521" cy="3440062"/>
      </dsp:txXfrm>
    </dsp:sp>
    <dsp:sp modelId="{D3CC5FB5-30B6-E840-B5AA-CC8D8EE98B62}">
      <dsp:nvSpPr>
        <dsp:cNvPr id="0" name=""/>
        <dsp:cNvSpPr/>
      </dsp:nvSpPr>
      <dsp:spPr>
        <a:xfrm>
          <a:off x="6467094" y="148444"/>
          <a:ext cx="1889521" cy="6143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MTAs</a:t>
          </a:r>
        </a:p>
      </dsp:txBody>
      <dsp:txXfrm>
        <a:off x="6467094" y="148444"/>
        <a:ext cx="1889521" cy="614385"/>
      </dsp:txXfrm>
    </dsp:sp>
    <dsp:sp modelId="{E1636185-B92E-E849-A7CA-2B25FD9F58D3}">
      <dsp:nvSpPr>
        <dsp:cNvPr id="0" name=""/>
        <dsp:cNvSpPr/>
      </dsp:nvSpPr>
      <dsp:spPr>
        <a:xfrm>
          <a:off x="6467094" y="762830"/>
          <a:ext cx="1889521" cy="34400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Identify end testing laboratory</a:t>
          </a:r>
        </a:p>
        <a:p>
          <a:pPr marL="171450" lvl="1" indent="-171450" algn="l" defTabSz="755650">
            <a:lnSpc>
              <a:spcPct val="90000"/>
            </a:lnSpc>
            <a:spcBef>
              <a:spcPct val="0"/>
            </a:spcBef>
            <a:spcAft>
              <a:spcPct val="15000"/>
            </a:spcAft>
            <a:buChar char="•"/>
          </a:pPr>
          <a:r>
            <a:rPr lang="en-US" sz="1700" kern="1200"/>
            <a:t>Work with laboratory/ logistics personnel</a:t>
          </a:r>
        </a:p>
        <a:p>
          <a:pPr marL="171450" lvl="1" indent="-171450" algn="l" defTabSz="755650">
            <a:lnSpc>
              <a:spcPct val="90000"/>
            </a:lnSpc>
            <a:spcBef>
              <a:spcPct val="0"/>
            </a:spcBef>
            <a:spcAft>
              <a:spcPct val="15000"/>
            </a:spcAft>
            <a:buChar char="•"/>
          </a:pPr>
          <a:r>
            <a:rPr lang="en-US" sz="1700" kern="1200"/>
            <a:t>Provide funding in grant</a:t>
          </a:r>
        </a:p>
      </dsp:txBody>
      <dsp:txXfrm>
        <a:off x="6467094" y="762830"/>
        <a:ext cx="1889521" cy="3440062"/>
      </dsp:txXfrm>
    </dsp:sp>
    <dsp:sp modelId="{A09C8F4D-5266-3545-8039-0DC433F421F0}">
      <dsp:nvSpPr>
        <dsp:cNvPr id="0" name=""/>
        <dsp:cNvSpPr/>
      </dsp:nvSpPr>
      <dsp:spPr>
        <a:xfrm>
          <a:off x="8621148" y="148444"/>
          <a:ext cx="1889521" cy="6143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The Unknowns!!!</a:t>
          </a:r>
        </a:p>
      </dsp:txBody>
      <dsp:txXfrm>
        <a:off x="8621148" y="148444"/>
        <a:ext cx="1889521" cy="614385"/>
      </dsp:txXfrm>
    </dsp:sp>
    <dsp:sp modelId="{75A20451-99CF-AC4E-9B50-4F0E73359359}">
      <dsp:nvSpPr>
        <dsp:cNvPr id="0" name=""/>
        <dsp:cNvSpPr/>
      </dsp:nvSpPr>
      <dsp:spPr>
        <a:xfrm>
          <a:off x="8621148" y="762830"/>
          <a:ext cx="1889521" cy="34400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Government shutdown, across the board budget cuts, not all funding granted</a:t>
          </a:r>
        </a:p>
        <a:p>
          <a:pPr marL="171450" lvl="1" indent="-171450" algn="l" defTabSz="755650">
            <a:lnSpc>
              <a:spcPct val="90000"/>
            </a:lnSpc>
            <a:spcBef>
              <a:spcPct val="0"/>
            </a:spcBef>
            <a:spcAft>
              <a:spcPct val="15000"/>
            </a:spcAft>
            <a:buChar char="•"/>
          </a:pPr>
          <a:r>
            <a:rPr lang="en-US" sz="1700" kern="1200"/>
            <a:t>Freezer died, some samples lost</a:t>
          </a:r>
        </a:p>
      </dsp:txBody>
      <dsp:txXfrm>
        <a:off x="8621148" y="762830"/>
        <a:ext cx="1889521" cy="34400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0965C-033D-2646-B576-3D822D83E995}"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E189C-701E-4A46-AE1A-14CEB5CED0C2}" type="slidenum">
              <a:rPr lang="en-US" smtClean="0"/>
              <a:t>‹#›</a:t>
            </a:fld>
            <a:endParaRPr lang="en-US"/>
          </a:p>
        </p:txBody>
      </p:sp>
    </p:spTree>
    <p:extLst>
      <p:ext uri="{BB962C8B-B14F-4D97-AF65-F5344CB8AC3E}">
        <p14:creationId xmlns:p14="http://schemas.microsoft.com/office/powerpoint/2010/main" val="385036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9A790-722D-4CD6-BA7E-04E670D255B9}" type="slidenum">
              <a:rPr lang="en-US" smtClean="0"/>
              <a:t>20</a:t>
            </a:fld>
            <a:endParaRPr lang="en-US"/>
          </a:p>
        </p:txBody>
      </p:sp>
    </p:spTree>
    <p:extLst>
      <p:ext uri="{BB962C8B-B14F-4D97-AF65-F5344CB8AC3E}">
        <p14:creationId xmlns:p14="http://schemas.microsoft.com/office/powerpoint/2010/main" val="119721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n=10 with HBV VL&gt; 10x6, 40% were on HBV active 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A07CE-C49C-7344-83DF-5953108A0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5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A07CE-C49C-7344-83DF-5953108A0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03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A07CE-C49C-7344-83DF-5953108A0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8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9A790-722D-4CD6-BA7E-04E670D255B9}" type="slidenum">
              <a:rPr lang="en-US" smtClean="0"/>
              <a:t>23</a:t>
            </a:fld>
            <a:endParaRPr lang="en-US"/>
          </a:p>
        </p:txBody>
      </p:sp>
    </p:spTree>
    <p:extLst>
      <p:ext uri="{BB962C8B-B14F-4D97-AF65-F5344CB8AC3E}">
        <p14:creationId xmlns:p14="http://schemas.microsoft.com/office/powerpoint/2010/main" val="384600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initial state of the search visualization displays all specimen and participant counts without any filtering applied.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 on any data item in the visualization to filter by that item. For example, in the </a:t>
            </a:r>
            <a:r>
              <a:rPr lang="en-US" sz="1200" b="1" i="0" kern="1200" dirty="0">
                <a:solidFill>
                  <a:schemeClr val="tx1"/>
                </a:solidFill>
                <a:effectLst/>
                <a:latin typeface="+mn-lt"/>
                <a:ea typeface="+mn-ea"/>
                <a:cs typeface="+mn-cs"/>
              </a:rPr>
              <a:t>Specimen Types</a:t>
            </a:r>
            <a:r>
              <a:rPr lang="en-US" sz="1200" b="0" i="0" kern="1200" dirty="0">
                <a:solidFill>
                  <a:schemeClr val="tx1"/>
                </a:solidFill>
                <a:effectLst/>
                <a:latin typeface="+mn-lt"/>
                <a:ea typeface="+mn-ea"/>
                <a:cs typeface="+mn-cs"/>
              </a:rPr>
              <a:t> pane, click </a:t>
            </a:r>
            <a:r>
              <a:rPr lang="en-US" sz="1200" b="0" i="1" kern="1200" dirty="0">
                <a:solidFill>
                  <a:schemeClr val="tx1"/>
                </a:solidFill>
                <a:effectLst/>
                <a:latin typeface="+mn-lt"/>
                <a:ea typeface="+mn-ea"/>
                <a:cs typeface="+mn-cs"/>
              </a:rPr>
              <a:t>PBMC viable</a:t>
            </a:r>
            <a:r>
              <a:rPr lang="en-US" sz="1200" b="0" i="0" kern="1200" dirty="0">
                <a:solidFill>
                  <a:schemeClr val="tx1"/>
                </a:solidFill>
                <a:effectLst/>
                <a:latin typeface="+mn-lt"/>
                <a:ea typeface="+mn-ea"/>
                <a:cs typeface="+mn-cs"/>
              </a:rPr>
              <a:t> to filter all data by that specimen type. All data in the search visualization would now only show data for PBMC viable specimens (e.g. the list of Specimen Totals by Network Protocol now only includes PBMC viable specimens).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The </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in the title bar of a section of the visualization indicates that you can filter by clicking a data item in that section.)</a:t>
            </a:r>
          </a:p>
          <a:p>
            <a:endParaRPr lang="en-US" dirty="0"/>
          </a:p>
        </p:txBody>
      </p:sp>
      <p:sp>
        <p:nvSpPr>
          <p:cNvPr id="4" name="Slide Number Placeholder 3"/>
          <p:cNvSpPr>
            <a:spLocks noGrp="1"/>
          </p:cNvSpPr>
          <p:nvPr>
            <p:ph type="sldNum" sz="quarter" idx="10"/>
          </p:nvPr>
        </p:nvSpPr>
        <p:spPr/>
        <p:txBody>
          <a:bodyPr/>
          <a:lstStyle/>
          <a:p>
            <a:fld id="{7E89A790-722D-4CD6-BA7E-04E670D255B9}" type="slidenum">
              <a:rPr lang="en-US" smtClean="0"/>
              <a:t>25</a:t>
            </a:fld>
            <a:endParaRPr lang="en-US"/>
          </a:p>
        </p:txBody>
      </p:sp>
    </p:spTree>
    <p:extLst>
      <p:ext uri="{BB962C8B-B14F-4D97-AF65-F5344CB8AC3E}">
        <p14:creationId xmlns:p14="http://schemas.microsoft.com/office/powerpoint/2010/main" val="4240809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Neaka</a:t>
            </a:r>
            <a:r>
              <a:rPr lang="en-US" dirty="0"/>
              <a:t>- </a:t>
            </a:r>
          </a:p>
          <a:p>
            <a:pPr marL="228600" indent="-228600">
              <a:buAutoNum type="arabicPeriod"/>
            </a:pPr>
            <a:r>
              <a:rPr lang="en-US" dirty="0"/>
              <a:t>please insert refs from PROMISE posters re: 3-12%</a:t>
            </a:r>
          </a:p>
          <a:p>
            <a:pPr marL="228600" indent="-228600">
              <a:buAutoNum type="arabicPeriod"/>
            </a:pPr>
            <a:r>
              <a:rPr lang="en-US" dirty="0"/>
              <a:t>Please insert refs for WHO Suggested citation.  Prevention of mother-to-child transmission of hepatitis B virus: guidelines  on antiviral prophylaxis in pregnancy. Geneva: World Health Organization; 2020. </a:t>
            </a:r>
            <a:r>
              <a:rPr lang="en-US" dirty="0" err="1"/>
              <a:t>Licence</a:t>
            </a:r>
            <a:r>
              <a:rPr lang="en-US" dirty="0"/>
              <a:t>: CC  BY-NC-SA 3.0 IGO.</a:t>
            </a:r>
          </a:p>
          <a:p>
            <a:endParaRPr lang="en-US" dirty="0"/>
          </a:p>
        </p:txBody>
      </p:sp>
      <p:sp>
        <p:nvSpPr>
          <p:cNvPr id="4" name="Slide Number Placeholder 3"/>
          <p:cNvSpPr>
            <a:spLocks noGrp="1"/>
          </p:cNvSpPr>
          <p:nvPr>
            <p:ph type="sldNum" sz="quarter" idx="5"/>
          </p:nvPr>
        </p:nvSpPr>
        <p:spPr/>
        <p:txBody>
          <a:bodyPr/>
          <a:lstStyle/>
          <a:p>
            <a:fld id="{519A07CE-C49C-7344-83DF-5953108A097A}" type="slidenum">
              <a:rPr lang="en-US" smtClean="0"/>
              <a:t>34</a:t>
            </a:fld>
            <a:endParaRPr lang="en-US"/>
          </a:p>
        </p:txBody>
      </p:sp>
    </p:spTree>
    <p:extLst>
      <p:ext uri="{BB962C8B-B14F-4D97-AF65-F5344CB8AC3E}">
        <p14:creationId xmlns:p14="http://schemas.microsoft.com/office/powerpoint/2010/main" val="93265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A07CE-C49C-7344-83DF-5953108A097A}" type="slidenum">
              <a:rPr lang="en-US" smtClean="0"/>
              <a:t>36</a:t>
            </a:fld>
            <a:endParaRPr lang="en-US"/>
          </a:p>
        </p:txBody>
      </p:sp>
    </p:spTree>
    <p:extLst>
      <p:ext uri="{BB962C8B-B14F-4D97-AF65-F5344CB8AC3E}">
        <p14:creationId xmlns:p14="http://schemas.microsoft.com/office/powerpoint/2010/main" val="108442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A07CE-C49C-7344-83DF-5953108A097A}" type="slidenum">
              <a:rPr lang="en-US" smtClean="0"/>
              <a:t>37</a:t>
            </a:fld>
            <a:endParaRPr lang="en-US"/>
          </a:p>
        </p:txBody>
      </p:sp>
    </p:spTree>
    <p:extLst>
      <p:ext uri="{BB962C8B-B14F-4D97-AF65-F5344CB8AC3E}">
        <p14:creationId xmlns:p14="http://schemas.microsoft.com/office/powerpoint/2010/main" val="66038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 Hong and Rong to add</a:t>
            </a:r>
          </a:p>
        </p:txBody>
      </p:sp>
      <p:sp>
        <p:nvSpPr>
          <p:cNvPr id="4" name="Slide Number Placeholder 3"/>
          <p:cNvSpPr>
            <a:spLocks noGrp="1"/>
          </p:cNvSpPr>
          <p:nvPr>
            <p:ph type="sldNum" sz="quarter" idx="5"/>
          </p:nvPr>
        </p:nvSpPr>
        <p:spPr/>
        <p:txBody>
          <a:bodyPr/>
          <a:lstStyle/>
          <a:p>
            <a:fld id="{519A07CE-C49C-7344-83DF-5953108A097A}" type="slidenum">
              <a:rPr lang="en-US" smtClean="0"/>
              <a:t>38</a:t>
            </a:fld>
            <a:endParaRPr lang="en-US"/>
          </a:p>
        </p:txBody>
      </p:sp>
    </p:spTree>
    <p:extLst>
      <p:ext uri="{BB962C8B-B14F-4D97-AF65-F5344CB8AC3E}">
        <p14:creationId xmlns:p14="http://schemas.microsoft.com/office/powerpoint/2010/main" val="8414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A07CE-C49C-7344-83DF-5953108A0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33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Neaka</a:t>
            </a:r>
            <a:r>
              <a:rPr lang="en-US" dirty="0"/>
              <a:t>- pls see above request on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A07CE-C49C-7344-83DF-5953108A0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21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11215-4199-6C87-5E69-0F21D4C080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0EDEF-E3A0-C28C-F997-65F53A3E6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924E09-14F0-BA21-0BC5-17C04F89CFA8}"/>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5" name="Footer Placeholder 4">
            <a:extLst>
              <a:ext uri="{FF2B5EF4-FFF2-40B4-BE49-F238E27FC236}">
                <a16:creationId xmlns:a16="http://schemas.microsoft.com/office/drawing/2014/main" id="{04B5C384-9901-70B3-D23E-BCA6DB127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D1D4A-3EB2-B996-CE25-DFF8332225ED}"/>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1412402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AC22-7BB6-E7AB-A3E4-C34EFDDCDF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E7449B-0B73-672F-61DB-3D753F9AB3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B8F93-D0A5-C4F2-4879-9BB6760CC54C}"/>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5" name="Footer Placeholder 4">
            <a:extLst>
              <a:ext uri="{FF2B5EF4-FFF2-40B4-BE49-F238E27FC236}">
                <a16:creationId xmlns:a16="http://schemas.microsoft.com/office/drawing/2014/main" id="{C687F144-2C8D-5A87-2D58-C798C81CE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E3593-6BAF-B4AA-CF40-2A36E25081F5}"/>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33615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7AF99-47E5-04E0-5FE1-21132A4D28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01457-F9ED-E271-7A76-BBE9FF2A1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D145A-C060-8237-EC9E-01DD394DB31C}"/>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5" name="Footer Placeholder 4">
            <a:extLst>
              <a:ext uri="{FF2B5EF4-FFF2-40B4-BE49-F238E27FC236}">
                <a16:creationId xmlns:a16="http://schemas.microsoft.com/office/drawing/2014/main" id="{B47E1E32-F747-4ECC-9291-DFD65CA22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14B08-06B6-A0E3-2061-14484D7C2FAD}"/>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445859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Rectangle 5"/>
          <p:cNvSpPr/>
          <p:nvPr userDrawn="1"/>
        </p:nvSpPr>
        <p:spPr bwMode="auto">
          <a:xfrm>
            <a:off x="0" y="6812284"/>
            <a:ext cx="12192000" cy="45719"/>
          </a:xfrm>
          <a:prstGeom prst="rect">
            <a:avLst/>
          </a:prstGeom>
          <a:solidFill>
            <a:schemeClr val="bg2"/>
          </a:solidFill>
          <a:ln w="25400" cap="flat" cmpd="sng" algn="ctr">
            <a:no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298" y="6223174"/>
            <a:ext cx="1099135" cy="482426"/>
          </a:xfrm>
          <a:prstGeom prst="rect">
            <a:avLst/>
          </a:prstGeom>
        </p:spPr>
      </p:pic>
    </p:spTree>
    <p:extLst>
      <p:ext uri="{BB962C8B-B14F-4D97-AF65-F5344CB8AC3E}">
        <p14:creationId xmlns:p14="http://schemas.microsoft.com/office/powerpoint/2010/main" val="2081405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8535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4406903"/>
            <a:ext cx="121920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0" y="2906713"/>
            <a:ext cx="12192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4"/>
          <p:cNvSpPr/>
          <p:nvPr userDrawn="1"/>
        </p:nvSpPr>
        <p:spPr bwMode="auto">
          <a:xfrm>
            <a:off x="0" y="6812284"/>
            <a:ext cx="12192000" cy="45719"/>
          </a:xfrm>
          <a:prstGeom prst="rect">
            <a:avLst/>
          </a:prstGeom>
          <a:solidFill>
            <a:srgbClr val="808080"/>
          </a:solidFill>
          <a:ln w="25400" cap="flat" cmpd="sng" algn="ctr">
            <a:no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298" y="6223174"/>
            <a:ext cx="1099135" cy="482426"/>
          </a:xfrm>
          <a:prstGeom prst="rect">
            <a:avLst/>
          </a:prstGeom>
        </p:spPr>
      </p:pic>
    </p:spTree>
    <p:extLst>
      <p:ext uri="{BB962C8B-B14F-4D97-AF65-F5344CB8AC3E}">
        <p14:creationId xmlns:p14="http://schemas.microsoft.com/office/powerpoint/2010/main" val="111605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57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Rectangle 2"/>
          <p:cNvSpPr/>
          <p:nvPr userDrawn="1"/>
        </p:nvSpPr>
        <p:spPr bwMode="auto">
          <a:xfrm>
            <a:off x="0" y="6812284"/>
            <a:ext cx="12192000" cy="45719"/>
          </a:xfrm>
          <a:prstGeom prst="rect">
            <a:avLst/>
          </a:prstGeom>
          <a:solidFill>
            <a:schemeClr val="bg2"/>
          </a:solidFill>
          <a:ln w="25400" cap="flat" cmpd="sng" algn="ctr">
            <a:no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298" y="6223174"/>
            <a:ext cx="1099135" cy="482426"/>
          </a:xfrm>
          <a:prstGeom prst="rect">
            <a:avLst/>
          </a:prstGeom>
        </p:spPr>
      </p:pic>
    </p:spTree>
    <p:extLst>
      <p:ext uri="{BB962C8B-B14F-4D97-AF65-F5344CB8AC3E}">
        <p14:creationId xmlns:p14="http://schemas.microsoft.com/office/powerpoint/2010/main" val="1903634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p:nvPr userDrawn="1"/>
        </p:nvSpPr>
        <p:spPr bwMode="auto">
          <a:xfrm>
            <a:off x="0" y="6812284"/>
            <a:ext cx="12192000" cy="45719"/>
          </a:xfrm>
          <a:prstGeom prst="rect">
            <a:avLst/>
          </a:prstGeom>
          <a:solidFill>
            <a:srgbClr val="808080"/>
          </a:solidFill>
          <a:ln w="25400" cap="flat" cmpd="sng" algn="ctr">
            <a:no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298" y="6223174"/>
            <a:ext cx="1099135" cy="482426"/>
          </a:xfrm>
          <a:prstGeom prst="rect">
            <a:avLst/>
          </a:prstGeom>
        </p:spPr>
      </p:pic>
    </p:spTree>
    <p:extLst>
      <p:ext uri="{BB962C8B-B14F-4D97-AF65-F5344CB8AC3E}">
        <p14:creationId xmlns:p14="http://schemas.microsoft.com/office/powerpoint/2010/main" val="645300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4EA671-3A64-45A6-A9C4-93E9B7CA775E}"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0ADDD-8F91-4CB6-84A9-C61804AC3E7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127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EA671-3A64-45A6-A9C4-93E9B7CA775E}"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269356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E97B-EDB5-42CB-BEC2-6F77A293B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F1A188-01CA-D488-6D97-268CFC22D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B8C32-93D9-6F36-72F6-9DDC69BA5B71}"/>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5" name="Footer Placeholder 4">
            <a:extLst>
              <a:ext uri="{FF2B5EF4-FFF2-40B4-BE49-F238E27FC236}">
                <a16:creationId xmlns:a16="http://schemas.microsoft.com/office/drawing/2014/main" id="{9F8D0992-A643-2BE4-BF95-B5B11DB2A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D1F9B-E9B3-0B3D-6229-2978F2482401}"/>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1474120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4EA671-3A64-45A6-A9C4-93E9B7CA775E}"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0ADDD-8F91-4CB6-84A9-C61804AC3E7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336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4EA671-3A64-45A6-A9C4-93E9B7CA775E}"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106142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4EA671-3A64-45A6-A9C4-93E9B7CA775E}"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258580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4EA671-3A64-45A6-A9C4-93E9B7CA775E}"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4140847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4EA671-3A64-45A6-A9C4-93E9B7CA775E}" type="datetimeFigureOut">
              <a:rPr lang="en-US" smtClean="0"/>
              <a:t>11/2/2023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689912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D4EA671-3A64-45A6-A9C4-93E9B7CA775E}" type="datetimeFigureOut">
              <a:rPr lang="en-US" smtClean="0"/>
              <a:t>11/2/2023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810ADDD-8F91-4CB6-84A9-C61804AC3E7B}" type="slidenum">
              <a:rPr lang="en-US" smtClean="0"/>
              <a:t>‹#›</a:t>
            </a:fld>
            <a:endParaRPr lang="en-US"/>
          </a:p>
        </p:txBody>
      </p:sp>
    </p:spTree>
    <p:extLst>
      <p:ext uri="{BB962C8B-B14F-4D97-AF65-F5344CB8AC3E}">
        <p14:creationId xmlns:p14="http://schemas.microsoft.com/office/powerpoint/2010/main" val="1885164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4EA671-3A64-45A6-A9C4-93E9B7CA775E}"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111580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EA671-3A64-45A6-A9C4-93E9B7CA775E}"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422443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EA671-3A64-45A6-A9C4-93E9B7CA775E}"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0ADDD-8F91-4CB6-84A9-C61804AC3E7B}" type="slidenum">
              <a:rPr lang="en-US" smtClean="0"/>
              <a:t>‹#›</a:t>
            </a:fld>
            <a:endParaRPr lang="en-US"/>
          </a:p>
        </p:txBody>
      </p:sp>
    </p:spTree>
    <p:extLst>
      <p:ext uri="{BB962C8B-B14F-4D97-AF65-F5344CB8AC3E}">
        <p14:creationId xmlns:p14="http://schemas.microsoft.com/office/powerpoint/2010/main" val="88937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034C-BBE4-464A-9AFD-E888688253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DD57F-36E9-0506-FF67-3497AE73F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05CFC-A252-22F2-606D-ADA937568397}"/>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5" name="Footer Placeholder 4">
            <a:extLst>
              <a:ext uri="{FF2B5EF4-FFF2-40B4-BE49-F238E27FC236}">
                <a16:creationId xmlns:a16="http://schemas.microsoft.com/office/drawing/2014/main" id="{18E61EAE-5521-7039-98CD-121C79CB7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EE66B-4499-C6F5-CB1B-B635FAF284D7}"/>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342763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9636-E5BE-AB5F-A8AF-3F2B567D7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44D584-2390-8B70-5722-BC2B6B00F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08CF8-A00D-BD5B-C9AA-B0C2939D8E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E0EF7-99AF-385B-DFB4-1BC11AA04A36}"/>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6" name="Footer Placeholder 5">
            <a:extLst>
              <a:ext uri="{FF2B5EF4-FFF2-40B4-BE49-F238E27FC236}">
                <a16:creationId xmlns:a16="http://schemas.microsoft.com/office/drawing/2014/main" id="{BCE1FCD4-3286-4D34-D263-EC6F8516E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26614-C93D-F4F8-91D8-9BD583DAC9B5}"/>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139166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DFDE-8175-0619-24C7-39C3CF38C8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C99F3A-7650-874F-DF12-5DBA350406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1E48E-5FB1-D965-20A1-C9502C9479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470F5-EB07-F2CB-5839-A1F6E09E50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DE8191-F10F-7589-D787-601FBEB64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8EDDDD-DD09-F245-EC06-543E4A555A91}"/>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8" name="Footer Placeholder 7">
            <a:extLst>
              <a:ext uri="{FF2B5EF4-FFF2-40B4-BE49-F238E27FC236}">
                <a16:creationId xmlns:a16="http://schemas.microsoft.com/office/drawing/2014/main" id="{9FE5C436-1232-56DE-65FD-44CBD842D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B115A-7154-DB45-5277-5AC844005E64}"/>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427949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8A08-E8F7-31CD-0799-B9BC4E2251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250CF0-3399-EDD3-7D6B-23B77C98B8E7}"/>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4" name="Footer Placeholder 3">
            <a:extLst>
              <a:ext uri="{FF2B5EF4-FFF2-40B4-BE49-F238E27FC236}">
                <a16:creationId xmlns:a16="http://schemas.microsoft.com/office/drawing/2014/main" id="{7116BA5A-EAB7-F4A3-2FE7-12693A21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D80913-4261-3DEF-0D4A-A8296DED67EB}"/>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18896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22249-6517-F00D-F214-F765E02DBD10}"/>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3" name="Footer Placeholder 2">
            <a:extLst>
              <a:ext uri="{FF2B5EF4-FFF2-40B4-BE49-F238E27FC236}">
                <a16:creationId xmlns:a16="http://schemas.microsoft.com/office/drawing/2014/main" id="{518DEAA5-6A69-7F33-92AD-51A39F1EC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2712A2-3893-D477-A3C4-501A2642752C}"/>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347796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F571-0A9C-EA3C-8D1F-526ECFE26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CEDF91-6578-3FA3-9082-8B7C485D3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5561EE-FEAD-6FA5-9B9F-AEF6B5BC4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51DD6-B62A-C7CA-688E-B4B52F030A10}"/>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6" name="Footer Placeholder 5">
            <a:extLst>
              <a:ext uri="{FF2B5EF4-FFF2-40B4-BE49-F238E27FC236}">
                <a16:creationId xmlns:a16="http://schemas.microsoft.com/office/drawing/2014/main" id="{28A62944-D196-600C-B71F-8C1472E1B0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EE4AB-4F90-860F-B72C-F881F3B31647}"/>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355162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D08E-BC07-C1E6-780A-0B999B3ED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9A69D-FD24-9F71-912F-246D46398F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3E35AF-BA44-226F-EBE0-CFA2C8066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9709E-692A-C4A8-086B-DC29DA5086CA}"/>
              </a:ext>
            </a:extLst>
          </p:cNvPr>
          <p:cNvSpPr>
            <a:spLocks noGrp="1"/>
          </p:cNvSpPr>
          <p:nvPr>
            <p:ph type="dt" sz="half" idx="10"/>
          </p:nvPr>
        </p:nvSpPr>
        <p:spPr/>
        <p:txBody>
          <a:bodyPr/>
          <a:lstStyle/>
          <a:p>
            <a:fld id="{41828E97-D934-D84D-BF76-6367EE280638}" type="datetimeFigureOut">
              <a:rPr lang="en-US" smtClean="0"/>
              <a:t>11/2/2023</a:t>
            </a:fld>
            <a:endParaRPr lang="en-US"/>
          </a:p>
        </p:txBody>
      </p:sp>
      <p:sp>
        <p:nvSpPr>
          <p:cNvPr id="6" name="Footer Placeholder 5">
            <a:extLst>
              <a:ext uri="{FF2B5EF4-FFF2-40B4-BE49-F238E27FC236}">
                <a16:creationId xmlns:a16="http://schemas.microsoft.com/office/drawing/2014/main" id="{495077B5-622B-3BCF-5AC8-132184562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761EA-CBF4-0B88-5482-F1BC34535133}"/>
              </a:ext>
            </a:extLst>
          </p:cNvPr>
          <p:cNvSpPr>
            <a:spLocks noGrp="1"/>
          </p:cNvSpPr>
          <p:nvPr>
            <p:ph type="sldNum" sz="quarter" idx="12"/>
          </p:nvPr>
        </p:nvSpPr>
        <p:spPr/>
        <p:txBody>
          <a:bodyPr/>
          <a:lstStyle/>
          <a:p>
            <a:fld id="{9077532A-21F7-9B4B-9854-8D6EB38A4A03}" type="slidenum">
              <a:rPr lang="en-US" smtClean="0"/>
              <a:t>‹#›</a:t>
            </a:fld>
            <a:endParaRPr lang="en-US"/>
          </a:p>
        </p:txBody>
      </p:sp>
    </p:spTree>
    <p:extLst>
      <p:ext uri="{BB962C8B-B14F-4D97-AF65-F5344CB8AC3E}">
        <p14:creationId xmlns:p14="http://schemas.microsoft.com/office/powerpoint/2010/main" val="211799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30F03-DE82-95D1-A4D0-CD7405246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42F8E3-14CA-48D3-D6CB-A475A54FA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D2C73-78D2-2BF4-07CE-CA11A51BB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28E97-D934-D84D-BF76-6367EE280638}" type="datetimeFigureOut">
              <a:rPr lang="en-US" smtClean="0"/>
              <a:t>11/2/2023</a:t>
            </a:fld>
            <a:endParaRPr lang="en-US"/>
          </a:p>
        </p:txBody>
      </p:sp>
      <p:sp>
        <p:nvSpPr>
          <p:cNvPr id="5" name="Footer Placeholder 4">
            <a:extLst>
              <a:ext uri="{FF2B5EF4-FFF2-40B4-BE49-F238E27FC236}">
                <a16:creationId xmlns:a16="http://schemas.microsoft.com/office/drawing/2014/main" id="{47495D24-4487-3795-920D-9C66988C7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EB2D8B-FF05-0864-D222-A86BC73262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7532A-21F7-9B4B-9854-8D6EB38A4A03}" type="slidenum">
              <a:rPr lang="en-US" smtClean="0"/>
              <a:t>‹#›</a:t>
            </a:fld>
            <a:endParaRPr lang="en-US"/>
          </a:p>
        </p:txBody>
      </p:sp>
    </p:spTree>
    <p:extLst>
      <p:ext uri="{BB962C8B-B14F-4D97-AF65-F5344CB8AC3E}">
        <p14:creationId xmlns:p14="http://schemas.microsoft.com/office/powerpoint/2010/main" val="108241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12192000" cy="990600"/>
          </a:xfrm>
          <a:prstGeom prst="rect">
            <a:avLst/>
          </a:prstGeom>
          <a:solidFill>
            <a:srgbClr val="21599C"/>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567765"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p:cNvSpPr/>
          <p:nvPr userDrawn="1"/>
        </p:nvSpPr>
        <p:spPr bwMode="auto">
          <a:xfrm>
            <a:off x="0" y="990603"/>
            <a:ext cx="12192000" cy="45719"/>
          </a:xfrm>
          <a:prstGeom prst="rect">
            <a:avLst/>
          </a:prstGeom>
          <a:solidFill>
            <a:schemeClr val="bg2"/>
          </a:solidFill>
          <a:ln w="25400" cap="flat" cmpd="sng" algn="ctr">
            <a:no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Rectangle 6"/>
          <p:cNvSpPr/>
          <p:nvPr userDrawn="1"/>
        </p:nvSpPr>
        <p:spPr bwMode="auto">
          <a:xfrm>
            <a:off x="0" y="6812284"/>
            <a:ext cx="12192000" cy="45719"/>
          </a:xfrm>
          <a:prstGeom prst="rect">
            <a:avLst/>
          </a:prstGeom>
          <a:solidFill>
            <a:schemeClr val="bg2"/>
          </a:solidFill>
          <a:ln w="25400" cap="flat" cmpd="sng" algn="ctr">
            <a:no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9298" y="6223174"/>
            <a:ext cx="1099135" cy="482426"/>
          </a:xfrm>
          <a:prstGeom prst="rect">
            <a:avLst/>
          </a:prstGeom>
        </p:spPr>
      </p:pic>
    </p:spTree>
    <p:extLst>
      <p:ext uri="{BB962C8B-B14F-4D97-AF65-F5344CB8AC3E}">
        <p14:creationId xmlns:p14="http://schemas.microsoft.com/office/powerpoint/2010/main" val="2947077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rtl="0" eaLnBrk="0" fontAlgn="base" hangingPunct="0">
        <a:spcBef>
          <a:spcPct val="0"/>
        </a:spcBef>
        <a:spcAft>
          <a:spcPct val="0"/>
        </a:spcAft>
        <a:defRPr sz="4400">
          <a:solidFill>
            <a:schemeClr val="bg1"/>
          </a:solidFill>
          <a:effectLst/>
          <a:latin typeface="+mj-lt"/>
          <a:ea typeface="+mj-ea"/>
          <a:cs typeface="+mj-cs"/>
        </a:defRPr>
      </a:lvl1pPr>
      <a:lvl2pPr algn="ctr" rtl="0" eaLnBrk="0" fontAlgn="base" hangingPunct="0">
        <a:spcBef>
          <a:spcPct val="0"/>
        </a:spcBef>
        <a:spcAft>
          <a:spcPct val="0"/>
        </a:spcAft>
        <a:defRPr sz="4400">
          <a:solidFill>
            <a:srgbClr val="00396B"/>
          </a:solidFill>
          <a:latin typeface="Arial" charset="0"/>
          <a:cs typeface="Arial" charset="0"/>
        </a:defRPr>
      </a:lvl2pPr>
      <a:lvl3pPr algn="ctr" rtl="0" eaLnBrk="0" fontAlgn="base" hangingPunct="0">
        <a:spcBef>
          <a:spcPct val="0"/>
        </a:spcBef>
        <a:spcAft>
          <a:spcPct val="0"/>
        </a:spcAft>
        <a:defRPr sz="4400">
          <a:solidFill>
            <a:srgbClr val="00396B"/>
          </a:solidFill>
          <a:latin typeface="Arial" charset="0"/>
          <a:cs typeface="Arial" charset="0"/>
        </a:defRPr>
      </a:lvl3pPr>
      <a:lvl4pPr algn="ctr" rtl="0" eaLnBrk="0" fontAlgn="base" hangingPunct="0">
        <a:spcBef>
          <a:spcPct val="0"/>
        </a:spcBef>
        <a:spcAft>
          <a:spcPct val="0"/>
        </a:spcAft>
        <a:defRPr sz="4400">
          <a:solidFill>
            <a:srgbClr val="00396B"/>
          </a:solidFill>
          <a:latin typeface="Arial" charset="0"/>
          <a:cs typeface="Arial" charset="0"/>
        </a:defRPr>
      </a:lvl4pPr>
      <a:lvl5pPr algn="ctr" rtl="0" eaLnBrk="0" fontAlgn="base" hangingPunct="0">
        <a:spcBef>
          <a:spcPct val="0"/>
        </a:spcBef>
        <a:spcAft>
          <a:spcPct val="0"/>
        </a:spcAft>
        <a:defRPr sz="4400">
          <a:solidFill>
            <a:srgbClr val="00396B"/>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3260"/>
          </a:solidFill>
          <a:latin typeface="+mn-lt"/>
          <a:ea typeface="+mn-ea"/>
          <a:cs typeface="+mn-cs"/>
        </a:defRPr>
      </a:lvl1pPr>
      <a:lvl2pPr marL="742950" indent="-285750" algn="l" rtl="0" eaLnBrk="0" fontAlgn="base" hangingPunct="0">
        <a:spcBef>
          <a:spcPct val="20000"/>
        </a:spcBef>
        <a:spcAft>
          <a:spcPct val="0"/>
        </a:spcAft>
        <a:buChar char="–"/>
        <a:defRPr sz="2800">
          <a:solidFill>
            <a:srgbClr val="003260"/>
          </a:solidFill>
          <a:latin typeface="+mn-lt"/>
          <a:cs typeface="+mn-cs"/>
        </a:defRPr>
      </a:lvl2pPr>
      <a:lvl3pPr marL="1143000" indent="-228600" algn="l" rtl="0" eaLnBrk="0" fontAlgn="base" hangingPunct="0">
        <a:spcBef>
          <a:spcPct val="20000"/>
        </a:spcBef>
        <a:spcAft>
          <a:spcPct val="0"/>
        </a:spcAft>
        <a:buChar char="•"/>
        <a:defRPr sz="2400">
          <a:solidFill>
            <a:srgbClr val="003260"/>
          </a:solidFill>
          <a:latin typeface="+mn-lt"/>
          <a:cs typeface="+mn-cs"/>
        </a:defRPr>
      </a:lvl3pPr>
      <a:lvl4pPr marL="1600200" indent="-228600" algn="l" rtl="0" eaLnBrk="0" fontAlgn="base" hangingPunct="0">
        <a:spcBef>
          <a:spcPct val="20000"/>
        </a:spcBef>
        <a:spcAft>
          <a:spcPct val="0"/>
        </a:spcAft>
        <a:buChar char="–"/>
        <a:defRPr sz="2000">
          <a:solidFill>
            <a:srgbClr val="003260"/>
          </a:solidFill>
          <a:latin typeface="+mn-lt"/>
          <a:cs typeface="+mn-cs"/>
        </a:defRPr>
      </a:lvl4pPr>
      <a:lvl5pPr marL="2057400" indent="-228600" algn="l" rtl="0" eaLnBrk="0" fontAlgn="base" hangingPunct="0">
        <a:spcBef>
          <a:spcPct val="20000"/>
        </a:spcBef>
        <a:spcAft>
          <a:spcPct val="0"/>
        </a:spcAft>
        <a:buChar char="»"/>
        <a:defRPr sz="2000">
          <a:solidFill>
            <a:srgbClr val="003260"/>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D4EA671-3A64-45A6-A9C4-93E9B7CA775E}" type="datetimeFigureOut">
              <a:rPr lang="en-US" smtClean="0"/>
              <a:t>11/2/2023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810ADDD-8F91-4CB6-84A9-C61804AC3E7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3181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impaact.capsubmissions@fstrf.org" TargetMode="External"/><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www.frontierscience.org/register" TargetMode="External"/><Relationship Id="rId2" Type="http://schemas.openxmlformats.org/officeDocument/2006/relationships/hyperlink" Target="https://www.frontierscience.org/portal" TargetMode="Externa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specimenrepository.or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mailto:impaact.capsubmissions@fstrf.org" TargetMode="External"/><Relationship Id="rId2" Type="http://schemas.openxmlformats.org/officeDocument/2006/relationships/hyperlink" Target="https://www.impaactnetwork.org/sites/default/files/2021-01/IMPAACT%20NWCS%20Template%20-%20Jan2021.docx"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mailto:cfarclinicalcore@mednet.ucla.edu" TargetMode="External"/><Relationship Id="rId2" Type="http://schemas.openxmlformats.org/officeDocument/2006/relationships/hyperlink" Target="https://cfar.ucla-cdu.org/cores/clinical-science-core/" TargetMode="Externa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hyperlink" Target="https://www.impaactnetwork.org/resources/manual-procedures"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2EE64-5523-415B-95E4-79EE22103EC1}"/>
              </a:ext>
            </a:extLst>
          </p:cNvPr>
          <p:cNvSpPr/>
          <p:nvPr/>
        </p:nvSpPr>
        <p:spPr>
          <a:xfrm>
            <a:off x="31072" y="-32658"/>
            <a:ext cx="12160928" cy="1543050"/>
          </a:xfrm>
          <a:prstGeom prst="rect">
            <a:avLst/>
          </a:prstGeom>
          <a:solidFill>
            <a:srgbClr val="293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F59DD024-DF70-169F-E46E-22A1C9CB8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 y="-43544"/>
            <a:ext cx="1842546" cy="1543050"/>
          </a:xfrm>
          <a:prstGeom prst="rect">
            <a:avLst/>
          </a:prstGeom>
          <a:solidFill>
            <a:srgbClr val="29354D"/>
          </a:solidFill>
          <a:ln>
            <a:noFill/>
          </a:ln>
        </p:spPr>
      </p:pic>
      <p:pic>
        <p:nvPicPr>
          <p:cNvPr id="5" name="Picture 4" descr="A picture containing white&#10;&#10;Description automatically generated">
            <a:extLst>
              <a:ext uri="{FF2B5EF4-FFF2-40B4-BE49-F238E27FC236}">
                <a16:creationId xmlns:a16="http://schemas.microsoft.com/office/drawing/2014/main" id="{B60BF78D-316C-0812-9B15-86A447BAB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2317" y="76701"/>
            <a:ext cx="1483179" cy="1310134"/>
          </a:xfrm>
          <a:prstGeom prst="rect">
            <a:avLst/>
          </a:prstGeom>
          <a:solidFill>
            <a:srgbClr val="29354D"/>
          </a:solidFill>
        </p:spPr>
      </p:pic>
      <p:sp>
        <p:nvSpPr>
          <p:cNvPr id="7" name="TextBox 6">
            <a:extLst>
              <a:ext uri="{FF2B5EF4-FFF2-40B4-BE49-F238E27FC236}">
                <a16:creationId xmlns:a16="http://schemas.microsoft.com/office/drawing/2014/main" id="{EB215204-EF64-A70C-BA26-337B100CDC6E}"/>
              </a:ext>
            </a:extLst>
          </p:cNvPr>
          <p:cNvSpPr txBox="1"/>
          <p:nvPr/>
        </p:nvSpPr>
        <p:spPr>
          <a:xfrm>
            <a:off x="1835346" y="138702"/>
            <a:ext cx="9037468" cy="1200329"/>
          </a:xfrm>
          <a:prstGeom prst="rect">
            <a:avLst/>
          </a:prstGeom>
          <a:noFill/>
        </p:spPr>
        <p:txBody>
          <a:bodyPr wrap="square" rtlCol="0">
            <a:spAutoFit/>
          </a:bodyPr>
          <a:lstStyle/>
          <a:p>
            <a:pPr algn="ctr"/>
            <a:r>
              <a:rPr lang="en-US" sz="3600" b="1" dirty="0">
                <a:solidFill>
                  <a:schemeClr val="bg1"/>
                </a:solidFill>
                <a:latin typeface="Helvetica Neue" panose="02000503000000020004"/>
                <a:cs typeface="Helvetica" panose="020B0604020202020204" pitchFamily="34" charset="0"/>
              </a:rPr>
              <a:t>UCLA-CDU CFAR Clinical Science Core</a:t>
            </a:r>
          </a:p>
          <a:p>
            <a:pPr algn="ctr"/>
            <a:r>
              <a:rPr lang="en-US" sz="3600" b="1" dirty="0">
                <a:solidFill>
                  <a:schemeClr val="bg1"/>
                </a:solidFill>
                <a:latin typeface="Helvetica Neue" panose="02000503000000020004"/>
                <a:cs typeface="Helvetica" panose="020B0604020202020204" pitchFamily="34" charset="0"/>
              </a:rPr>
              <a:t>Clinical Discovery Seminar</a:t>
            </a:r>
          </a:p>
        </p:txBody>
      </p:sp>
      <p:sp>
        <p:nvSpPr>
          <p:cNvPr id="8" name="Rectangle 7">
            <a:extLst>
              <a:ext uri="{FF2B5EF4-FFF2-40B4-BE49-F238E27FC236}">
                <a16:creationId xmlns:a16="http://schemas.microsoft.com/office/drawing/2014/main" id="{E10B3A4A-4992-BBD6-B860-3A48B697A0A8}"/>
              </a:ext>
            </a:extLst>
          </p:cNvPr>
          <p:cNvSpPr/>
          <p:nvPr/>
        </p:nvSpPr>
        <p:spPr>
          <a:xfrm>
            <a:off x="0" y="6374166"/>
            <a:ext cx="12192000" cy="483833"/>
          </a:xfrm>
          <a:prstGeom prst="rect">
            <a:avLst/>
          </a:prstGeom>
          <a:solidFill>
            <a:srgbClr val="2935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FD1B19-C4C5-D539-AA7E-3EF768CEBF83}"/>
              </a:ext>
            </a:extLst>
          </p:cNvPr>
          <p:cNvSpPr txBox="1"/>
          <p:nvPr/>
        </p:nvSpPr>
        <p:spPr>
          <a:xfrm>
            <a:off x="62144" y="1724761"/>
            <a:ext cx="12129856" cy="1938992"/>
          </a:xfrm>
          <a:prstGeom prst="rect">
            <a:avLst/>
          </a:prstGeom>
          <a:noFill/>
        </p:spPr>
        <p:txBody>
          <a:bodyPr wrap="square" rtlCol="0">
            <a:spAutoFit/>
          </a:bodyPr>
          <a:lstStyle/>
          <a:p>
            <a:pPr algn="ctr"/>
            <a:r>
              <a:rPr lang="en-US" sz="4000" b="1" i="0" dirty="0">
                <a:effectLst/>
              </a:rPr>
              <a:t>Pregnancy, HIV/Hepatitis B, and the IMPAACT Network: leveraging clinical trial repositories to answer key questions for persons living with HIV and HBV</a:t>
            </a:r>
            <a:endParaRPr lang="en-US" sz="4000" dirty="0"/>
          </a:p>
        </p:txBody>
      </p:sp>
      <p:pic>
        <p:nvPicPr>
          <p:cNvPr id="15" name="Picture 14">
            <a:extLst>
              <a:ext uri="{FF2B5EF4-FFF2-40B4-BE49-F238E27FC236}">
                <a16:creationId xmlns:a16="http://schemas.microsoft.com/office/drawing/2014/main" id="{3EF4C88E-41D1-E587-1D63-DD9A163D5599}"/>
              </a:ext>
            </a:extLst>
          </p:cNvPr>
          <p:cNvPicPr>
            <a:picLocks noChangeAspect="1"/>
          </p:cNvPicPr>
          <p:nvPr/>
        </p:nvPicPr>
        <p:blipFill>
          <a:blip r:embed="rId4"/>
          <a:stretch>
            <a:fillRect/>
          </a:stretch>
        </p:blipFill>
        <p:spPr>
          <a:xfrm>
            <a:off x="312792" y="3902590"/>
            <a:ext cx="1337075" cy="2018041"/>
          </a:xfrm>
          <a:prstGeom prst="rect">
            <a:avLst/>
          </a:prstGeom>
        </p:spPr>
      </p:pic>
      <p:pic>
        <p:nvPicPr>
          <p:cNvPr id="17" name="Picture 16">
            <a:extLst>
              <a:ext uri="{FF2B5EF4-FFF2-40B4-BE49-F238E27FC236}">
                <a16:creationId xmlns:a16="http://schemas.microsoft.com/office/drawing/2014/main" id="{21D4C9D7-0EE1-8194-3289-1D5B914A3562}"/>
              </a:ext>
            </a:extLst>
          </p:cNvPr>
          <p:cNvPicPr>
            <a:picLocks noChangeAspect="1"/>
          </p:cNvPicPr>
          <p:nvPr/>
        </p:nvPicPr>
        <p:blipFill rotWithShape="1">
          <a:blip r:embed="rId5"/>
          <a:srcRect l="17342" r="16402"/>
          <a:stretch/>
        </p:blipFill>
        <p:spPr>
          <a:xfrm>
            <a:off x="6916569" y="3912633"/>
            <a:ext cx="1330422" cy="2007998"/>
          </a:xfrm>
          <a:prstGeom prst="rect">
            <a:avLst/>
          </a:prstGeom>
        </p:spPr>
      </p:pic>
      <p:sp>
        <p:nvSpPr>
          <p:cNvPr id="24" name="TextBox 23">
            <a:extLst>
              <a:ext uri="{FF2B5EF4-FFF2-40B4-BE49-F238E27FC236}">
                <a16:creationId xmlns:a16="http://schemas.microsoft.com/office/drawing/2014/main" id="{2ACF3754-ABE8-F758-3795-5121E889C82C}"/>
              </a:ext>
            </a:extLst>
          </p:cNvPr>
          <p:cNvSpPr txBox="1"/>
          <p:nvPr/>
        </p:nvSpPr>
        <p:spPr>
          <a:xfrm>
            <a:off x="8295134" y="4161986"/>
            <a:ext cx="3819746" cy="954107"/>
          </a:xfrm>
          <a:prstGeom prst="rect">
            <a:avLst/>
          </a:prstGeom>
          <a:noFill/>
        </p:spPr>
        <p:txBody>
          <a:bodyPr wrap="square">
            <a:spAutoFit/>
          </a:bodyPr>
          <a:lstStyle/>
          <a:p>
            <a:r>
              <a:rPr lang="en-US" sz="2800" dirty="0">
                <a:latin typeface="Helvetica Neue" panose="02000503000000020004"/>
              </a:rPr>
              <a:t>Heather Sprenger, MS</a:t>
            </a:r>
          </a:p>
          <a:p>
            <a:r>
              <a:rPr lang="en-US" sz="1400" dirty="0">
                <a:latin typeface="Helvetica Neue" panose="02000503000000020004"/>
              </a:rPr>
              <a:t>Laboratory Data Division Chief</a:t>
            </a:r>
          </a:p>
          <a:p>
            <a:r>
              <a:rPr lang="en-US" sz="1400" dirty="0">
                <a:latin typeface="Helvetica Neue" panose="02000503000000020004"/>
              </a:rPr>
              <a:t>Frontier Science Foundation</a:t>
            </a:r>
          </a:p>
        </p:txBody>
      </p:sp>
      <p:sp>
        <p:nvSpPr>
          <p:cNvPr id="2" name="TextBox 1">
            <a:extLst>
              <a:ext uri="{FF2B5EF4-FFF2-40B4-BE49-F238E27FC236}">
                <a16:creationId xmlns:a16="http://schemas.microsoft.com/office/drawing/2014/main" id="{F80977CA-C4BA-14A6-6DEF-F62FE599FF2F}"/>
              </a:ext>
            </a:extLst>
          </p:cNvPr>
          <p:cNvSpPr txBox="1"/>
          <p:nvPr/>
        </p:nvSpPr>
        <p:spPr>
          <a:xfrm>
            <a:off x="1649867" y="4209919"/>
            <a:ext cx="5218559" cy="1600438"/>
          </a:xfrm>
          <a:prstGeom prst="rect">
            <a:avLst/>
          </a:prstGeom>
          <a:noFill/>
        </p:spPr>
        <p:txBody>
          <a:bodyPr wrap="squar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Debika Bhattacharya, MD, MSc</a:t>
            </a:r>
          </a:p>
          <a:p>
            <a:r>
              <a:rPr lang="en-US" sz="1400" dirty="0">
                <a:latin typeface="Helvetica Neue" panose="02000503000000020004"/>
              </a:rPr>
              <a:t>Clinical Professor, Division of Infectious Diseases</a:t>
            </a:r>
          </a:p>
          <a:p>
            <a:r>
              <a:rPr lang="en-US" sz="1400" dirty="0">
                <a:latin typeface="Helvetica Neue" panose="02000503000000020004"/>
              </a:rPr>
              <a:t>Associate Director, ID Fellowship Training Program</a:t>
            </a:r>
          </a:p>
          <a:p>
            <a:r>
              <a:rPr lang="en-US" sz="1400" dirty="0">
                <a:latin typeface="Helvetica Neue" panose="02000503000000020004"/>
              </a:rPr>
              <a:t>University of California Los Angeles</a:t>
            </a:r>
          </a:p>
          <a:p>
            <a:r>
              <a:rPr lang="en-US" sz="1400" dirty="0">
                <a:latin typeface="Helvetica Neue" panose="02000503000000020004"/>
              </a:rPr>
              <a:t>Co-Director, NODES Program, VAGLAHS</a:t>
            </a:r>
          </a:p>
          <a:p>
            <a:r>
              <a:rPr lang="en-US" sz="1400" dirty="0">
                <a:latin typeface="Helvetica Neue" panose="02000503000000020004"/>
              </a:rPr>
              <a:t>Co-Director, Viral Hepatitis Program, VAGLAHS</a:t>
            </a:r>
          </a:p>
        </p:txBody>
      </p:sp>
    </p:spTree>
    <p:extLst>
      <p:ext uri="{BB962C8B-B14F-4D97-AF65-F5344CB8AC3E}">
        <p14:creationId xmlns:p14="http://schemas.microsoft.com/office/powerpoint/2010/main" val="1261803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D4C640-12AE-2057-C127-CFC46D7F4A74}"/>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HIV/AIDS Clinical Trials Networks</a:t>
            </a:r>
          </a:p>
        </p:txBody>
      </p:sp>
      <p:graphicFrame>
        <p:nvGraphicFramePr>
          <p:cNvPr id="5" name="Content Placeholder 2">
            <a:extLst>
              <a:ext uri="{FF2B5EF4-FFF2-40B4-BE49-F238E27FC236}">
                <a16:creationId xmlns:a16="http://schemas.microsoft.com/office/drawing/2014/main" id="{A9118DB9-0865-D754-1D4B-7AE44C114E98}"/>
              </a:ext>
            </a:extLst>
          </p:cNvPr>
          <p:cNvGraphicFramePr>
            <a:graphicFrameLocks noGrp="1"/>
          </p:cNvGraphicFramePr>
          <p:nvPr>
            <p:ph idx="1"/>
            <p:extLst>
              <p:ext uri="{D42A27DB-BD31-4B8C-83A1-F6EECF244321}">
                <p14:modId xmlns:p14="http://schemas.microsoft.com/office/powerpoint/2010/main" val="259535999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392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foot&#10;&#10;Description automatically generated">
            <a:extLst>
              <a:ext uri="{FF2B5EF4-FFF2-40B4-BE49-F238E27FC236}">
                <a16:creationId xmlns:a16="http://schemas.microsoft.com/office/drawing/2014/main" id="{7046F669-32AF-1F1F-C7DE-9932FBDAF085}"/>
              </a:ext>
            </a:extLst>
          </p:cNvPr>
          <p:cNvPicPr>
            <a:picLocks noChangeAspect="1"/>
          </p:cNvPicPr>
          <p:nvPr/>
        </p:nvPicPr>
        <p:blipFill rotWithShape="1">
          <a:blip r:embed="rId2"/>
          <a:srcRect r="541" b="1"/>
          <a:stretch/>
        </p:blipFill>
        <p:spPr>
          <a:xfrm>
            <a:off x="1006074" y="1622422"/>
            <a:ext cx="10613538" cy="5042122"/>
          </a:xfrm>
          <a:prstGeom prst="rect">
            <a:avLst/>
          </a:prstGeom>
        </p:spPr>
      </p:pic>
      <p:sp>
        <p:nvSpPr>
          <p:cNvPr id="6" name="Title 5">
            <a:extLst>
              <a:ext uri="{FF2B5EF4-FFF2-40B4-BE49-F238E27FC236}">
                <a16:creationId xmlns:a16="http://schemas.microsoft.com/office/drawing/2014/main" id="{86C6E7D5-570A-9FC6-636B-8758B5BA3063}"/>
              </a:ext>
            </a:extLst>
          </p:cNvPr>
          <p:cNvSpPr>
            <a:spLocks noGrp="1"/>
          </p:cNvSpPr>
          <p:nvPr>
            <p:ph type="title"/>
          </p:nvPr>
        </p:nvSpPr>
        <p:spPr>
          <a:xfrm>
            <a:off x="838200" y="195257"/>
            <a:ext cx="10515600" cy="1325563"/>
          </a:xfrm>
        </p:spPr>
        <p:txBody>
          <a:bodyPr/>
          <a:lstStyle/>
          <a:p>
            <a:r>
              <a:rPr lang="en-US" dirty="0"/>
              <a:t>Why IMPAACT? Clinical trials in PLH who are pregnant and their infants, children</a:t>
            </a:r>
          </a:p>
        </p:txBody>
      </p:sp>
    </p:spTree>
    <p:extLst>
      <p:ext uri="{BB962C8B-B14F-4D97-AF65-F5344CB8AC3E}">
        <p14:creationId xmlns:p14="http://schemas.microsoft.com/office/powerpoint/2010/main" val="5418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B3B8-152F-46BD-E59A-B7315D78020A}"/>
              </a:ext>
            </a:extLst>
          </p:cNvPr>
          <p:cNvSpPr>
            <a:spLocks noGrp="1"/>
          </p:cNvSpPr>
          <p:nvPr>
            <p:ph type="title"/>
          </p:nvPr>
        </p:nvSpPr>
        <p:spPr/>
        <p:txBody>
          <a:bodyPr/>
          <a:lstStyle/>
          <a:p>
            <a:pPr algn="ctr"/>
            <a:r>
              <a:rPr lang="en-US" dirty="0"/>
              <a:t>Why IMPAACT? Diverse Site Locations</a:t>
            </a:r>
          </a:p>
        </p:txBody>
      </p:sp>
      <p:pic>
        <p:nvPicPr>
          <p:cNvPr id="4" name="Content Placeholder 3">
            <a:extLst>
              <a:ext uri="{FF2B5EF4-FFF2-40B4-BE49-F238E27FC236}">
                <a16:creationId xmlns:a16="http://schemas.microsoft.com/office/drawing/2014/main" id="{ED333CB1-F1BE-13D0-4855-7903B0049B87}"/>
              </a:ext>
            </a:extLst>
          </p:cNvPr>
          <p:cNvPicPr>
            <a:picLocks noGrp="1" noChangeAspect="1"/>
          </p:cNvPicPr>
          <p:nvPr>
            <p:ph idx="1"/>
          </p:nvPr>
        </p:nvPicPr>
        <p:blipFill>
          <a:blip r:embed="rId2"/>
          <a:stretch>
            <a:fillRect/>
          </a:stretch>
        </p:blipFill>
        <p:spPr>
          <a:xfrm>
            <a:off x="2661453" y="2141537"/>
            <a:ext cx="6869093" cy="4351338"/>
          </a:xfrm>
          <a:prstGeom prst="rect">
            <a:avLst/>
          </a:prstGeom>
        </p:spPr>
      </p:pic>
    </p:spTree>
    <p:extLst>
      <p:ext uri="{BB962C8B-B14F-4D97-AF65-F5344CB8AC3E}">
        <p14:creationId xmlns:p14="http://schemas.microsoft.com/office/powerpoint/2010/main" val="132406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EE6AC0-E99A-7034-0C70-ADF852F3AADE}"/>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Research Areas: 25 Enrolling Studies</a:t>
            </a:r>
          </a:p>
        </p:txBody>
      </p:sp>
      <p:graphicFrame>
        <p:nvGraphicFramePr>
          <p:cNvPr id="5" name="Content Placeholder 2">
            <a:extLst>
              <a:ext uri="{FF2B5EF4-FFF2-40B4-BE49-F238E27FC236}">
                <a16:creationId xmlns:a16="http://schemas.microsoft.com/office/drawing/2014/main" id="{BBB4E9E2-8DE0-F37F-7F7C-2C446C5E4701}"/>
              </a:ext>
            </a:extLst>
          </p:cNvPr>
          <p:cNvGraphicFramePr>
            <a:graphicFrameLocks noGrp="1"/>
          </p:cNvGraphicFramePr>
          <p:nvPr>
            <p:ph idx="1"/>
            <p:extLst>
              <p:ext uri="{D42A27DB-BD31-4B8C-83A1-F6EECF244321}">
                <p14:modId xmlns:p14="http://schemas.microsoft.com/office/powerpoint/2010/main" val="143646264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048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0824-E3AB-B3A2-68A0-E74FE181DAF7}"/>
              </a:ext>
            </a:extLst>
          </p:cNvPr>
          <p:cNvSpPr>
            <a:spLocks noGrp="1"/>
          </p:cNvSpPr>
          <p:nvPr>
            <p:ph type="title"/>
          </p:nvPr>
        </p:nvSpPr>
        <p:spPr/>
        <p:txBody>
          <a:bodyPr>
            <a:normAutofit/>
          </a:bodyPr>
          <a:lstStyle/>
          <a:p>
            <a:r>
              <a:rPr lang="en-US" dirty="0"/>
              <a:t>IMPAACT Website: HIV Treatment</a:t>
            </a:r>
            <a:br>
              <a:rPr lang="en-US" dirty="0"/>
            </a:br>
            <a:endParaRPr lang="en-US" sz="3600" dirty="0"/>
          </a:p>
        </p:txBody>
      </p:sp>
      <p:pic>
        <p:nvPicPr>
          <p:cNvPr id="5" name="Content Placeholder 4" descr="A screenshot of a medical website&#10;&#10;Description automatically generated">
            <a:extLst>
              <a:ext uri="{FF2B5EF4-FFF2-40B4-BE49-F238E27FC236}">
                <a16:creationId xmlns:a16="http://schemas.microsoft.com/office/drawing/2014/main" id="{30E26F49-D44F-B324-43B6-83763820F944}"/>
              </a:ext>
            </a:extLst>
          </p:cNvPr>
          <p:cNvPicPr>
            <a:picLocks noGrp="1" noChangeAspect="1"/>
          </p:cNvPicPr>
          <p:nvPr>
            <p:ph idx="1"/>
          </p:nvPr>
        </p:nvPicPr>
        <p:blipFill>
          <a:blip r:embed="rId2"/>
          <a:stretch>
            <a:fillRect/>
          </a:stretch>
        </p:blipFill>
        <p:spPr>
          <a:xfrm>
            <a:off x="2058186" y="1825625"/>
            <a:ext cx="8075627" cy="4351338"/>
          </a:xfrm>
        </p:spPr>
      </p:pic>
      <p:sp>
        <p:nvSpPr>
          <p:cNvPr id="6" name="TextBox 5">
            <a:extLst>
              <a:ext uri="{FF2B5EF4-FFF2-40B4-BE49-F238E27FC236}">
                <a16:creationId xmlns:a16="http://schemas.microsoft.com/office/drawing/2014/main" id="{00201A25-5853-BA51-083D-F4B160673B42}"/>
              </a:ext>
            </a:extLst>
          </p:cNvPr>
          <p:cNvSpPr txBox="1"/>
          <p:nvPr/>
        </p:nvSpPr>
        <p:spPr>
          <a:xfrm>
            <a:off x="399393" y="6411311"/>
            <a:ext cx="6846746" cy="369332"/>
          </a:xfrm>
          <a:prstGeom prst="rect">
            <a:avLst/>
          </a:prstGeom>
          <a:noFill/>
        </p:spPr>
        <p:txBody>
          <a:bodyPr wrap="none" rtlCol="0">
            <a:spAutoFit/>
          </a:bodyPr>
          <a:lstStyle/>
          <a:p>
            <a:r>
              <a:rPr lang="en-US" sz="1800" dirty="0"/>
              <a:t>https://</a:t>
            </a:r>
            <a:r>
              <a:rPr lang="en-US" sz="1800" dirty="0" err="1"/>
              <a:t>www.impaactnetwork.org</a:t>
            </a:r>
            <a:r>
              <a:rPr lang="en-US" sz="1800" dirty="0"/>
              <a:t>/about/areas-research/</a:t>
            </a:r>
            <a:r>
              <a:rPr lang="en-US" sz="1800" dirty="0" err="1"/>
              <a:t>hiv</a:t>
            </a:r>
            <a:r>
              <a:rPr lang="en-US" sz="1800" dirty="0"/>
              <a:t>-treatment</a:t>
            </a:r>
            <a:endParaRPr lang="en-US" dirty="0"/>
          </a:p>
        </p:txBody>
      </p:sp>
    </p:spTree>
    <p:extLst>
      <p:ext uri="{BB962C8B-B14F-4D97-AF65-F5344CB8AC3E}">
        <p14:creationId xmlns:p14="http://schemas.microsoft.com/office/powerpoint/2010/main" val="3358088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B5CE4-114C-4D40-E2E6-3234BDFB2027}"/>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The Process: Nuts and Bolts</a:t>
            </a:r>
          </a:p>
        </p:txBody>
      </p:sp>
      <p:sp>
        <p:nvSpPr>
          <p:cNvPr id="3" name="Content Placeholder 2">
            <a:extLst>
              <a:ext uri="{FF2B5EF4-FFF2-40B4-BE49-F238E27FC236}">
                <a16:creationId xmlns:a16="http://schemas.microsoft.com/office/drawing/2014/main" id="{8EE78F8D-3D09-BDE4-E142-D117D341A6FA}"/>
              </a:ext>
            </a:extLst>
          </p:cNvPr>
          <p:cNvSpPr>
            <a:spLocks noGrp="1"/>
          </p:cNvSpPr>
          <p:nvPr>
            <p:ph idx="1"/>
          </p:nvPr>
        </p:nvSpPr>
        <p:spPr>
          <a:xfrm>
            <a:off x="4810259" y="649480"/>
            <a:ext cx="6555347" cy="5546047"/>
          </a:xfrm>
        </p:spPr>
        <p:txBody>
          <a:bodyPr anchor="ctr">
            <a:normAutofit/>
          </a:bodyPr>
          <a:lstStyle/>
          <a:p>
            <a:r>
              <a:rPr lang="en-US" sz="2000"/>
              <a:t>Contact study chair/co-chair/ team member- discuss ideas</a:t>
            </a:r>
          </a:p>
          <a:p>
            <a:r>
              <a:rPr lang="en-US" sz="2000"/>
              <a:t>Ask for permission for protocol document</a:t>
            </a:r>
          </a:p>
          <a:p>
            <a:pPr lvl="1"/>
            <a:r>
              <a:rPr lang="en-US" sz="2000"/>
              <a:t>Review objectives (secondary, exploratory)</a:t>
            </a:r>
          </a:p>
          <a:p>
            <a:pPr lvl="1"/>
            <a:r>
              <a:rPr lang="en-US" sz="2000"/>
              <a:t>Review schedule of events</a:t>
            </a:r>
          </a:p>
          <a:p>
            <a:pPr lvl="2"/>
            <a:r>
              <a:rPr lang="en-US" dirty="0"/>
              <a:t>What was collected (plasma, serum, PBMCs, tissue) </a:t>
            </a:r>
            <a:r>
              <a:rPr lang="en-US"/>
              <a:t>etc</a:t>
            </a:r>
            <a:endParaRPr lang="en-US" dirty="0"/>
          </a:p>
          <a:p>
            <a:pPr lvl="2"/>
            <a:r>
              <a:rPr lang="en-US" dirty="0"/>
              <a:t>When was it collected?</a:t>
            </a:r>
          </a:p>
          <a:p>
            <a:pPr lvl="2"/>
            <a:r>
              <a:rPr lang="en-US" dirty="0"/>
              <a:t>How much was collected</a:t>
            </a:r>
          </a:p>
          <a:p>
            <a:r>
              <a:rPr lang="en-US" sz="2000"/>
              <a:t>Review website for serum repositories</a:t>
            </a:r>
          </a:p>
          <a:p>
            <a:r>
              <a:rPr lang="en-US" sz="2000"/>
              <a:t>Submit NWCS, DACS, or DR</a:t>
            </a:r>
          </a:p>
          <a:p>
            <a:r>
              <a:rPr lang="en-US" sz="2000"/>
              <a:t>Obtain funding</a:t>
            </a:r>
          </a:p>
          <a:p>
            <a:r>
              <a:rPr lang="en-US" sz="2000"/>
              <a:t>If using samples, negotiate MTAs</a:t>
            </a:r>
          </a:p>
        </p:txBody>
      </p:sp>
    </p:spTree>
    <p:extLst>
      <p:ext uri="{BB962C8B-B14F-4D97-AF65-F5344CB8AC3E}">
        <p14:creationId xmlns:p14="http://schemas.microsoft.com/office/powerpoint/2010/main" val="329713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ata analysis report with data analysis report&#10;&#10;Description automatically generated with medium confidence">
            <a:extLst>
              <a:ext uri="{FF2B5EF4-FFF2-40B4-BE49-F238E27FC236}">
                <a16:creationId xmlns:a16="http://schemas.microsoft.com/office/drawing/2014/main" id="{21B80D61-3078-D7BD-6786-B22C8EF27588}"/>
              </a:ext>
            </a:extLst>
          </p:cNvPr>
          <p:cNvPicPr>
            <a:picLocks noChangeAspect="1"/>
          </p:cNvPicPr>
          <p:nvPr/>
        </p:nvPicPr>
        <p:blipFill>
          <a:blip r:embed="rId2"/>
          <a:stretch>
            <a:fillRect/>
          </a:stretch>
        </p:blipFill>
        <p:spPr>
          <a:xfrm>
            <a:off x="567445" y="244908"/>
            <a:ext cx="5780150" cy="5943600"/>
          </a:xfrm>
          <a:prstGeom prst="rect">
            <a:avLst/>
          </a:prstGeom>
        </p:spPr>
      </p:pic>
      <p:sp>
        <p:nvSpPr>
          <p:cNvPr id="4" name="TextBox 3">
            <a:extLst>
              <a:ext uri="{FF2B5EF4-FFF2-40B4-BE49-F238E27FC236}">
                <a16:creationId xmlns:a16="http://schemas.microsoft.com/office/drawing/2014/main" id="{FE6A3CD6-CB4B-286D-25E1-C5F48B8FDF33}"/>
              </a:ext>
            </a:extLst>
          </p:cNvPr>
          <p:cNvSpPr txBox="1"/>
          <p:nvPr/>
        </p:nvSpPr>
        <p:spPr>
          <a:xfrm>
            <a:off x="284348" y="6338588"/>
            <a:ext cx="9938555"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www.impaactnetwork.org</a:t>
            </a:r>
            <a:r>
              <a:rPr lang="en-US" dirty="0">
                <a:solidFill>
                  <a:schemeClr val="bg1"/>
                </a:solidFill>
              </a:rPr>
              <a:t>/sites/default/files/2021-01/FINAL_15_Ancillary_V3.0_20JAN2021.pdf</a:t>
            </a:r>
          </a:p>
        </p:txBody>
      </p:sp>
      <p:sp>
        <p:nvSpPr>
          <p:cNvPr id="11" name="TextBox 10">
            <a:extLst>
              <a:ext uri="{FF2B5EF4-FFF2-40B4-BE49-F238E27FC236}">
                <a16:creationId xmlns:a16="http://schemas.microsoft.com/office/drawing/2014/main" id="{E4EE112C-C780-EE10-C90F-0D51D1509CFF}"/>
              </a:ext>
            </a:extLst>
          </p:cNvPr>
          <p:cNvSpPr txBox="1"/>
          <p:nvPr/>
        </p:nvSpPr>
        <p:spPr>
          <a:xfrm>
            <a:off x="7356325" y="2438905"/>
            <a:ext cx="4268230" cy="369332"/>
          </a:xfrm>
          <a:prstGeom prst="rect">
            <a:avLst/>
          </a:prstGeom>
          <a:noFill/>
        </p:spPr>
        <p:txBody>
          <a:bodyPr wrap="square">
            <a:spAutoFit/>
          </a:bodyPr>
          <a:lstStyle/>
          <a:p>
            <a:r>
              <a:rPr lang="en-US" b="1" i="0" u="none" strike="noStrike" dirty="0">
                <a:solidFill>
                  <a:srgbClr val="000000"/>
                </a:solidFill>
                <a:effectLst/>
                <a:latin typeface="Overpass"/>
                <a:hlinkClick r:id="rId3"/>
              </a:rPr>
              <a:t>impaact.capsubmissions@fstrf.org</a:t>
            </a:r>
            <a:endParaRPr lang="en-US" dirty="0"/>
          </a:p>
        </p:txBody>
      </p:sp>
      <p:pic>
        <p:nvPicPr>
          <p:cNvPr id="17" name="Graphic 16" descr="Mouse with solid fill">
            <a:extLst>
              <a:ext uri="{FF2B5EF4-FFF2-40B4-BE49-F238E27FC236}">
                <a16:creationId xmlns:a16="http://schemas.microsoft.com/office/drawing/2014/main" id="{F2B33DC3-6322-8537-5F8F-528BB8B72C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3275" y="3067943"/>
            <a:ext cx="914400" cy="914400"/>
          </a:xfrm>
          <a:prstGeom prst="rect">
            <a:avLst/>
          </a:prstGeom>
        </p:spPr>
      </p:pic>
    </p:spTree>
    <p:extLst>
      <p:ext uri="{BB962C8B-B14F-4D97-AF65-F5344CB8AC3E}">
        <p14:creationId xmlns:p14="http://schemas.microsoft.com/office/powerpoint/2010/main" val="1570026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1A96-C382-4EE4-A26A-FE4AE71EC124}"/>
              </a:ext>
            </a:extLst>
          </p:cNvPr>
          <p:cNvSpPr>
            <a:spLocks noGrp="1"/>
          </p:cNvSpPr>
          <p:nvPr>
            <p:ph type="ctrTitle"/>
          </p:nvPr>
        </p:nvSpPr>
        <p:spPr/>
        <p:txBody>
          <a:bodyPr/>
          <a:lstStyle/>
          <a:p>
            <a:r>
              <a:rPr lang="en-US" sz="4400" dirty="0"/>
              <a:t>IMPAACT Biorepositories</a:t>
            </a:r>
            <a:endParaRPr lang="en-US" dirty="0"/>
          </a:p>
        </p:txBody>
      </p:sp>
      <p:sp>
        <p:nvSpPr>
          <p:cNvPr id="3" name="Subtitle 2">
            <a:extLst>
              <a:ext uri="{FF2B5EF4-FFF2-40B4-BE49-F238E27FC236}">
                <a16:creationId xmlns:a16="http://schemas.microsoft.com/office/drawing/2014/main" id="{789C8800-F48A-498E-AB56-65E94384EB85}"/>
              </a:ext>
            </a:extLst>
          </p:cNvPr>
          <p:cNvSpPr>
            <a:spLocks noGrp="1"/>
          </p:cNvSpPr>
          <p:nvPr>
            <p:ph type="subTitle" idx="1"/>
          </p:nvPr>
        </p:nvSpPr>
        <p:spPr/>
        <p:txBody>
          <a:bodyPr/>
          <a:lstStyle/>
          <a:p>
            <a:r>
              <a:rPr lang="en-US" sz="3200" dirty="0"/>
              <a:t>Heather Sprenger</a:t>
            </a:r>
          </a:p>
          <a:p>
            <a:r>
              <a:rPr lang="en-US" sz="3200" dirty="0"/>
              <a:t>IMPAACT Data Management Center</a:t>
            </a:r>
          </a:p>
          <a:p>
            <a:r>
              <a:rPr lang="en-US" sz="3200" dirty="0"/>
              <a:t>November 2, 2023</a:t>
            </a:r>
          </a:p>
        </p:txBody>
      </p:sp>
    </p:spTree>
    <p:extLst>
      <p:ext uri="{BB962C8B-B14F-4D97-AF65-F5344CB8AC3E}">
        <p14:creationId xmlns:p14="http://schemas.microsoft.com/office/powerpoint/2010/main" val="1433615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0A23-C596-4EA1-A08B-BCD6798E3DC0}"/>
              </a:ext>
            </a:extLst>
          </p:cNvPr>
          <p:cNvSpPr>
            <a:spLocks noGrp="1"/>
          </p:cNvSpPr>
          <p:nvPr>
            <p:ph type="title"/>
          </p:nvPr>
        </p:nvSpPr>
        <p:spPr/>
        <p:txBody>
          <a:bodyPr/>
          <a:lstStyle/>
          <a:p>
            <a:r>
              <a:rPr lang="en-US" dirty="0"/>
              <a:t>IMPAACT Biorepositories</a:t>
            </a:r>
          </a:p>
        </p:txBody>
      </p:sp>
      <p:sp>
        <p:nvSpPr>
          <p:cNvPr id="3" name="Content Placeholder 2">
            <a:extLst>
              <a:ext uri="{FF2B5EF4-FFF2-40B4-BE49-F238E27FC236}">
                <a16:creationId xmlns:a16="http://schemas.microsoft.com/office/drawing/2014/main" id="{B2AA8F5B-1BD2-48DE-8D13-CF5C8A96C44C}"/>
              </a:ext>
            </a:extLst>
          </p:cNvPr>
          <p:cNvSpPr>
            <a:spLocks noGrp="1"/>
          </p:cNvSpPr>
          <p:nvPr>
            <p:ph idx="1"/>
          </p:nvPr>
        </p:nvSpPr>
        <p:spPr/>
        <p:txBody>
          <a:bodyPr/>
          <a:lstStyle/>
          <a:p>
            <a:r>
              <a:rPr lang="en-US" b="1" i="0" dirty="0">
                <a:solidFill>
                  <a:srgbClr val="000000"/>
                </a:solidFill>
                <a:effectLst/>
                <a:latin typeface="Overpass"/>
              </a:rPr>
              <a:t>IMPAACT Repository</a:t>
            </a:r>
            <a:br>
              <a:rPr lang="en-US" dirty="0"/>
            </a:br>
            <a:r>
              <a:rPr lang="en-US" b="0" i="0" dirty="0">
                <a:solidFill>
                  <a:srgbClr val="000000"/>
                </a:solidFill>
                <a:effectLst/>
                <a:latin typeface="Overpass"/>
              </a:rPr>
              <a:t>Biomedical Research Institute</a:t>
            </a:r>
            <a:br>
              <a:rPr lang="en-US" dirty="0"/>
            </a:br>
            <a:r>
              <a:rPr lang="en-US" b="0" i="0" dirty="0">
                <a:solidFill>
                  <a:srgbClr val="000000"/>
                </a:solidFill>
                <a:effectLst/>
                <a:latin typeface="Overpass"/>
              </a:rPr>
              <a:t>9410 Key West Avenue, First Floor</a:t>
            </a:r>
            <a:br>
              <a:rPr lang="en-US" dirty="0"/>
            </a:br>
            <a:r>
              <a:rPr lang="en-US" b="0" i="0" dirty="0">
                <a:solidFill>
                  <a:srgbClr val="000000"/>
                </a:solidFill>
                <a:effectLst/>
                <a:latin typeface="Overpass"/>
              </a:rPr>
              <a:t>Rockville, MD 20850</a:t>
            </a:r>
          </a:p>
          <a:p>
            <a:r>
              <a:rPr lang="en-US" b="1" dirty="0">
                <a:solidFill>
                  <a:srgbClr val="000000"/>
                </a:solidFill>
                <a:latin typeface="Overpass"/>
              </a:rPr>
              <a:t>NICHD Repository</a:t>
            </a:r>
            <a:br>
              <a:rPr lang="en-US" dirty="0">
                <a:solidFill>
                  <a:srgbClr val="000000"/>
                </a:solidFill>
                <a:latin typeface="Overpass"/>
              </a:rPr>
            </a:br>
            <a:r>
              <a:rPr lang="en-US" dirty="0">
                <a:solidFill>
                  <a:srgbClr val="000000"/>
                </a:solidFill>
                <a:latin typeface="Overpass"/>
              </a:rPr>
              <a:t>Fisher </a:t>
            </a:r>
            <a:r>
              <a:rPr lang="en-US" dirty="0" err="1">
                <a:solidFill>
                  <a:srgbClr val="000000"/>
                </a:solidFill>
                <a:latin typeface="Overpass"/>
              </a:rPr>
              <a:t>Bioservices</a:t>
            </a:r>
            <a:br>
              <a:rPr lang="en-US" b="1" dirty="0">
                <a:solidFill>
                  <a:srgbClr val="000000"/>
                </a:solidFill>
                <a:latin typeface="Overpass"/>
              </a:rPr>
            </a:br>
            <a:r>
              <a:rPr lang="en-US" dirty="0">
                <a:solidFill>
                  <a:srgbClr val="000000"/>
                </a:solidFill>
                <a:latin typeface="Overpass"/>
              </a:rPr>
              <a:t>625 </a:t>
            </a:r>
            <a:r>
              <a:rPr lang="en-US" dirty="0" err="1">
                <a:solidFill>
                  <a:srgbClr val="000000"/>
                </a:solidFill>
                <a:latin typeface="Overpass"/>
              </a:rPr>
              <a:t>Lofstrand</a:t>
            </a:r>
            <a:r>
              <a:rPr lang="en-US" dirty="0">
                <a:solidFill>
                  <a:srgbClr val="000000"/>
                </a:solidFill>
                <a:latin typeface="Overpass"/>
              </a:rPr>
              <a:t> Lane</a:t>
            </a:r>
            <a:br>
              <a:rPr lang="en-US" dirty="0">
                <a:solidFill>
                  <a:srgbClr val="000000"/>
                </a:solidFill>
                <a:latin typeface="Overpass"/>
              </a:rPr>
            </a:br>
            <a:r>
              <a:rPr lang="en-US" dirty="0">
                <a:solidFill>
                  <a:srgbClr val="000000"/>
                </a:solidFill>
                <a:latin typeface="Overpass"/>
              </a:rPr>
              <a:t>Rockville, MD 20850</a:t>
            </a:r>
          </a:p>
        </p:txBody>
      </p:sp>
    </p:spTree>
    <p:extLst>
      <p:ext uri="{BB962C8B-B14F-4D97-AF65-F5344CB8AC3E}">
        <p14:creationId xmlns:p14="http://schemas.microsoft.com/office/powerpoint/2010/main" val="900829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Inventory Report</a:t>
            </a:r>
          </a:p>
        </p:txBody>
      </p:sp>
      <p:sp>
        <p:nvSpPr>
          <p:cNvPr id="3" name="Content Placeholder 2"/>
          <p:cNvSpPr>
            <a:spLocks noGrp="1"/>
          </p:cNvSpPr>
          <p:nvPr>
            <p:ph idx="1"/>
          </p:nvPr>
        </p:nvSpPr>
        <p:spPr>
          <a:xfrm>
            <a:off x="609600" y="1386840"/>
            <a:ext cx="4191000" cy="4023360"/>
          </a:xfrm>
        </p:spPr>
        <p:txBody>
          <a:bodyPr/>
          <a:lstStyle/>
          <a:p>
            <a:pPr>
              <a:buFont typeface="Wingdings" panose="05000000000000000000" pitchFamily="2" charset="2"/>
              <a:buChar char="§"/>
            </a:pPr>
            <a:r>
              <a:rPr lang="en-US" sz="2100" dirty="0"/>
              <a:t>Available to IMPAACT Investigators only</a:t>
            </a:r>
          </a:p>
          <a:p>
            <a:pPr>
              <a:buFont typeface="Wingdings" panose="05000000000000000000" pitchFamily="2" charset="2"/>
              <a:buChar char="§"/>
            </a:pPr>
            <a:r>
              <a:rPr lang="en-US" sz="2100" dirty="0"/>
              <a:t>Available on the Frontier Science Portal at </a:t>
            </a:r>
            <a:r>
              <a:rPr lang="en-US" sz="2100" dirty="0">
                <a:hlinkClick r:id="rId2"/>
              </a:rPr>
              <a:t>www.frontierscience.org/portal</a:t>
            </a:r>
            <a:endParaRPr lang="en-US" sz="2100" dirty="0"/>
          </a:p>
          <a:p>
            <a:pPr>
              <a:buFont typeface="Wingdings" panose="05000000000000000000" pitchFamily="2" charset="2"/>
              <a:buChar char="§"/>
            </a:pPr>
            <a:r>
              <a:rPr lang="en-US" sz="2100" dirty="0"/>
              <a:t>Request account at </a:t>
            </a:r>
            <a:r>
              <a:rPr lang="en-US" sz="2100" dirty="0">
                <a:hlinkClick r:id="rId3"/>
              </a:rPr>
              <a:t>www.frontierscience.org/register</a:t>
            </a:r>
            <a:r>
              <a:rPr lang="en-US" sz="2100" dirty="0"/>
              <a:t> </a:t>
            </a:r>
          </a:p>
          <a:p>
            <a:pPr>
              <a:buFont typeface="Wingdings" panose="05000000000000000000" pitchFamily="2" charset="2"/>
              <a:buChar char="§"/>
            </a:pPr>
            <a:r>
              <a:rPr lang="en-US" sz="2100" dirty="0"/>
              <a:t>High level inventory summary </a:t>
            </a:r>
          </a:p>
          <a:p>
            <a:pPr>
              <a:buFont typeface="Wingdings" panose="05000000000000000000" pitchFamily="2" charset="2"/>
              <a:buChar char="§"/>
            </a:pPr>
            <a:r>
              <a:rPr lang="en-US" sz="2100" dirty="0"/>
              <a:t>All studies (including active ones)</a:t>
            </a:r>
          </a:p>
          <a:p>
            <a:pPr>
              <a:buFont typeface="Wingdings" panose="05000000000000000000" pitchFamily="2" charset="2"/>
              <a:buChar char="§"/>
            </a:pPr>
            <a:r>
              <a:rPr lang="en-US" sz="2100" dirty="0"/>
              <a:t>Specimens located at sites and repositories are included</a:t>
            </a:r>
          </a:p>
        </p:txBody>
      </p:sp>
      <p:pic>
        <p:nvPicPr>
          <p:cNvPr id="7" name="Picture 6"/>
          <p:cNvPicPr>
            <a:picLocks noChangeAspect="1"/>
          </p:cNvPicPr>
          <p:nvPr/>
        </p:nvPicPr>
        <p:blipFill>
          <a:blip r:embed="rId4"/>
          <a:stretch>
            <a:fillRect/>
          </a:stretch>
        </p:blipFill>
        <p:spPr>
          <a:xfrm>
            <a:off x="5411980" y="3814174"/>
            <a:ext cx="6284168" cy="2503793"/>
          </a:xfrm>
          <a:prstGeom prst="rect">
            <a:avLst/>
          </a:prstGeom>
          <a:ln>
            <a:solidFill>
              <a:schemeClr val="accent1"/>
            </a:solidFill>
          </a:ln>
        </p:spPr>
      </p:pic>
      <p:sp>
        <p:nvSpPr>
          <p:cNvPr id="10" name="Date Placeholder 2">
            <a:extLst>
              <a:ext uri="{FF2B5EF4-FFF2-40B4-BE49-F238E27FC236}">
                <a16:creationId xmlns:a16="http://schemas.microsoft.com/office/drawing/2014/main" id="{DFD7C6C4-8340-4D22-BEFB-314DE85308EB}"/>
              </a:ext>
            </a:extLst>
          </p:cNvPr>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13 June 2023</a:t>
            </a:r>
            <a:endParaRPr lang="en-US" altLang="en-US" dirty="0"/>
          </a:p>
        </p:txBody>
      </p:sp>
      <p:sp>
        <p:nvSpPr>
          <p:cNvPr id="11" name="Footer Placeholder 4">
            <a:extLst>
              <a:ext uri="{FF2B5EF4-FFF2-40B4-BE49-F238E27FC236}">
                <a16:creationId xmlns:a16="http://schemas.microsoft.com/office/drawing/2014/main" id="{4C82255B-83D3-4ECF-9F8A-FFE17AB84EF1}"/>
              </a:ext>
            </a:extLst>
          </p:cNvPr>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Introduction to the Biorepository</a:t>
            </a:r>
            <a:endParaRPr lang="en-US" altLang="en-US" dirty="0"/>
          </a:p>
        </p:txBody>
      </p:sp>
      <p:sp>
        <p:nvSpPr>
          <p:cNvPr id="12" name="Slide Number Placeholder 8">
            <a:extLst>
              <a:ext uri="{FF2B5EF4-FFF2-40B4-BE49-F238E27FC236}">
                <a16:creationId xmlns:a16="http://schemas.microsoft.com/office/drawing/2014/main" id="{5B8C9A9E-FB26-4195-B887-65AA4378E287}"/>
              </a:ext>
            </a:extLst>
          </p:cNvPr>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57F1E4F-1CFF-5643-939E-217C01CDF565}" type="slidenum">
              <a:rPr lang="en-US" smtClean="0"/>
              <a:pPr>
                <a:defRPr/>
              </a:pPr>
              <a:t>19</a:t>
            </a:fld>
            <a:endParaRPr lang="en-US" altLang="en-US"/>
          </a:p>
        </p:txBody>
      </p:sp>
      <p:pic>
        <p:nvPicPr>
          <p:cNvPr id="8" name="Picture 7">
            <a:extLst>
              <a:ext uri="{FF2B5EF4-FFF2-40B4-BE49-F238E27FC236}">
                <a16:creationId xmlns:a16="http://schemas.microsoft.com/office/drawing/2014/main" id="{5F3A4E18-1323-4894-9B53-70CE1A4D12A4}"/>
              </a:ext>
            </a:extLst>
          </p:cNvPr>
          <p:cNvPicPr>
            <a:picLocks noChangeAspect="1"/>
          </p:cNvPicPr>
          <p:nvPr/>
        </p:nvPicPr>
        <p:blipFill>
          <a:blip r:embed="rId5"/>
          <a:stretch>
            <a:fillRect/>
          </a:stretch>
        </p:blipFill>
        <p:spPr>
          <a:xfrm>
            <a:off x="4975635" y="1256721"/>
            <a:ext cx="5235165" cy="3677319"/>
          </a:xfrm>
          <a:prstGeom prst="rect">
            <a:avLst/>
          </a:prstGeom>
          <a:ln>
            <a:solidFill>
              <a:schemeClr val="tx1"/>
            </a:solidFill>
          </a:ln>
        </p:spPr>
      </p:pic>
    </p:spTree>
    <p:extLst>
      <p:ext uri="{BB962C8B-B14F-4D97-AF65-F5344CB8AC3E}">
        <p14:creationId xmlns:p14="http://schemas.microsoft.com/office/powerpoint/2010/main" val="243040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F912-2C23-3024-93E2-A4434EBA8267}"/>
              </a:ext>
            </a:extLst>
          </p:cNvPr>
          <p:cNvSpPr>
            <a:spLocks noGrp="1"/>
          </p:cNvSpPr>
          <p:nvPr>
            <p:ph type="title"/>
          </p:nvPr>
        </p:nvSpPr>
        <p:spPr/>
        <p:txBody>
          <a:bodyPr/>
          <a:lstStyle/>
          <a:p>
            <a:r>
              <a:rPr lang="en-US" b="1" dirty="0">
                <a:latin typeface="Helvetica Neue" panose="02000503000000020004"/>
              </a:rPr>
              <a:t>Clinical Discovery Seminar Objectives</a:t>
            </a:r>
          </a:p>
        </p:txBody>
      </p:sp>
      <p:sp>
        <p:nvSpPr>
          <p:cNvPr id="3" name="Content Placeholder 2">
            <a:extLst>
              <a:ext uri="{FF2B5EF4-FFF2-40B4-BE49-F238E27FC236}">
                <a16:creationId xmlns:a16="http://schemas.microsoft.com/office/drawing/2014/main" id="{F9616E08-F8A7-C1DA-1E16-733D2C894C7F}"/>
              </a:ext>
            </a:extLst>
          </p:cNvPr>
          <p:cNvSpPr>
            <a:spLocks noGrp="1"/>
          </p:cNvSpPr>
          <p:nvPr>
            <p:ph idx="1"/>
          </p:nvPr>
        </p:nvSpPr>
        <p:spPr/>
        <p:txBody>
          <a:bodyPr/>
          <a:lstStyle/>
          <a:p>
            <a:pPr>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 Create a community of clinical, behavioral, and translational HIV researchers at UCLA and CDU and beyond</a:t>
            </a:r>
          </a:p>
          <a:p>
            <a:pPr>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 Share innovative work by CFAR investigators utilizing NIH and other funded data and sample repositories</a:t>
            </a:r>
          </a:p>
          <a:p>
            <a:pPr>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 Introduce investigators to opportunities to propose new work/projects using existing data and sample repositories</a:t>
            </a:r>
          </a:p>
          <a:p>
            <a:pPr>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 Stimulate new ideas and collaboration</a:t>
            </a:r>
          </a:p>
          <a:p>
            <a:pPr>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 Support investigators in proposing analyses to these cohorts </a:t>
            </a:r>
          </a:p>
          <a:p>
            <a:endParaRPr lang="en-US" dirty="0"/>
          </a:p>
        </p:txBody>
      </p:sp>
      <p:sp>
        <p:nvSpPr>
          <p:cNvPr id="5" name="TextBox 4">
            <a:extLst>
              <a:ext uri="{FF2B5EF4-FFF2-40B4-BE49-F238E27FC236}">
                <a16:creationId xmlns:a16="http://schemas.microsoft.com/office/drawing/2014/main" id="{5221AB9F-B08E-DA5F-CF5E-5FA3009AB113}"/>
              </a:ext>
            </a:extLst>
          </p:cNvPr>
          <p:cNvSpPr txBox="1"/>
          <p:nvPr/>
        </p:nvSpPr>
        <p:spPr>
          <a:xfrm>
            <a:off x="8516718" y="6046125"/>
            <a:ext cx="3696393" cy="338554"/>
          </a:xfrm>
          <a:prstGeom prst="rect">
            <a:avLst/>
          </a:prstGeom>
          <a:noFill/>
        </p:spPr>
        <p:txBody>
          <a:bodyPr wrap="square">
            <a:spAutoFit/>
          </a:bodyPr>
          <a:lstStyle/>
          <a:p>
            <a:r>
              <a:rPr lang="en-US" sz="1600" dirty="0">
                <a:effectLst/>
                <a:latin typeface="Helvetica Neue" panose="02000503000000020004"/>
                <a:ea typeface="Times New Roman" panose="02020603050405020304" pitchFamily="18" charset="0"/>
                <a:cs typeface="Times New Roman" panose="02020603050405020304" pitchFamily="18" charset="0"/>
              </a:rPr>
              <a:t>UCLA-CDU CFAR grant P30 AI152501 </a:t>
            </a:r>
            <a:endParaRPr lang="en-US" sz="1600" dirty="0">
              <a:latin typeface="Helvetica Neue" panose="02000503000000020004"/>
            </a:endParaRPr>
          </a:p>
        </p:txBody>
      </p:sp>
    </p:spTree>
    <p:extLst>
      <p:ext uri="{BB962C8B-B14F-4D97-AF65-F5344CB8AC3E}">
        <p14:creationId xmlns:p14="http://schemas.microsoft.com/office/powerpoint/2010/main" val="238591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Public website, no login required: </a:t>
            </a:r>
            <a:r>
              <a:rPr lang="en-US" dirty="0">
                <a:hlinkClick r:id="rId3"/>
              </a:rPr>
              <a:t>www.specimenrepository.org</a:t>
            </a:r>
            <a:r>
              <a:rPr lang="en-US" dirty="0"/>
              <a:t> </a:t>
            </a:r>
          </a:p>
        </p:txBody>
      </p:sp>
      <p:pic>
        <p:nvPicPr>
          <p:cNvPr id="8" name="Picture 7"/>
          <p:cNvPicPr>
            <a:picLocks noChangeAspect="1"/>
          </p:cNvPicPr>
          <p:nvPr/>
        </p:nvPicPr>
        <p:blipFill>
          <a:blip r:embed="rId4"/>
          <a:stretch>
            <a:fillRect/>
          </a:stretch>
        </p:blipFill>
        <p:spPr>
          <a:xfrm>
            <a:off x="2133600" y="2658628"/>
            <a:ext cx="8801100" cy="3663373"/>
          </a:xfrm>
          <a:prstGeom prst="rect">
            <a:avLst/>
          </a:prstGeom>
        </p:spPr>
      </p:pic>
      <p:sp>
        <p:nvSpPr>
          <p:cNvPr id="9" name="Date Placeholder 2">
            <a:extLst>
              <a:ext uri="{FF2B5EF4-FFF2-40B4-BE49-F238E27FC236}">
                <a16:creationId xmlns:a16="http://schemas.microsoft.com/office/drawing/2014/main" id="{B69B0E3D-1437-4B18-B9D4-B7151A2F8C0B}"/>
              </a:ext>
            </a:extLst>
          </p:cNvPr>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13 June 2023</a:t>
            </a:r>
            <a:endParaRPr lang="en-US" altLang="en-US" dirty="0"/>
          </a:p>
        </p:txBody>
      </p:sp>
      <p:sp>
        <p:nvSpPr>
          <p:cNvPr id="10" name="Footer Placeholder 4">
            <a:extLst>
              <a:ext uri="{FF2B5EF4-FFF2-40B4-BE49-F238E27FC236}">
                <a16:creationId xmlns:a16="http://schemas.microsoft.com/office/drawing/2014/main" id="{B4A05E2C-FACE-4A5B-87D3-94FAF531DFC7}"/>
              </a:ext>
            </a:extLst>
          </p:cNvPr>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Introduction to the Biorepository</a:t>
            </a:r>
            <a:endParaRPr lang="en-US" altLang="en-US" dirty="0"/>
          </a:p>
        </p:txBody>
      </p:sp>
      <p:sp>
        <p:nvSpPr>
          <p:cNvPr id="11" name="Slide Number Placeholder 8">
            <a:extLst>
              <a:ext uri="{FF2B5EF4-FFF2-40B4-BE49-F238E27FC236}">
                <a16:creationId xmlns:a16="http://schemas.microsoft.com/office/drawing/2014/main" id="{E5BA08A8-8500-466D-8DCA-BF9C8E7368A1}"/>
              </a:ext>
            </a:extLst>
          </p:cNvPr>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57F1E4F-1CFF-5643-939E-217C01CDF565}" type="slidenum">
              <a:rPr lang="en-US" smtClean="0"/>
              <a:pPr>
                <a:defRPr/>
              </a:pPr>
              <a:t>20</a:t>
            </a:fld>
            <a:endParaRPr lang="en-US" altLang="en-US"/>
          </a:p>
        </p:txBody>
      </p:sp>
    </p:spTree>
    <p:extLst>
      <p:ext uri="{BB962C8B-B14F-4D97-AF65-F5344CB8AC3E}">
        <p14:creationId xmlns:p14="http://schemas.microsoft.com/office/powerpoint/2010/main" val="2575041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a:t>
            </a:r>
          </a:p>
        </p:txBody>
      </p:sp>
      <p:sp>
        <p:nvSpPr>
          <p:cNvPr id="3" name="Content Placeholder 2"/>
          <p:cNvSpPr>
            <a:spLocks noGrp="1"/>
          </p:cNvSpPr>
          <p:nvPr>
            <p:ph idx="1"/>
          </p:nvPr>
        </p:nvSpPr>
        <p:spPr>
          <a:xfrm>
            <a:off x="381000" y="1219200"/>
            <a:ext cx="6408420" cy="2678430"/>
          </a:xfrm>
        </p:spPr>
        <p:txBody>
          <a:bodyPr/>
          <a:lstStyle/>
          <a:p>
            <a:pPr>
              <a:buFont typeface="Wingdings" panose="05000000000000000000" pitchFamily="2" charset="2"/>
              <a:buChar char="§"/>
            </a:pPr>
            <a:r>
              <a:rPr lang="en-US" dirty="0"/>
              <a:t>Approved Concluded &amp; POS/PAC studies</a:t>
            </a:r>
          </a:p>
          <a:p>
            <a:pPr>
              <a:buFont typeface="Wingdings" panose="05000000000000000000" pitchFamily="2" charset="2"/>
              <a:buChar char="§"/>
            </a:pPr>
            <a:r>
              <a:rPr lang="en-US" dirty="0"/>
              <a:t>Networks: ACTG, IMPAACT, HVTN</a:t>
            </a:r>
          </a:p>
          <a:p>
            <a:pPr>
              <a:buFont typeface="Wingdings" panose="05000000000000000000" pitchFamily="2" charset="2"/>
              <a:buChar char="§"/>
            </a:pPr>
            <a:r>
              <a:rPr lang="en-US" dirty="0"/>
              <a:t>Only includes specimens with consent for future testing</a:t>
            </a:r>
          </a:p>
          <a:p>
            <a:pPr>
              <a:buFont typeface="Wingdings" panose="05000000000000000000" pitchFamily="2" charset="2"/>
              <a:buChar char="§"/>
            </a:pPr>
            <a:r>
              <a:rPr lang="en-US" dirty="0"/>
              <a:t>Biorepositories only</a:t>
            </a:r>
          </a:p>
          <a:p>
            <a:pPr>
              <a:buFont typeface="Wingdings" panose="05000000000000000000" pitchFamily="2" charset="2"/>
              <a:buChar char="§"/>
            </a:pPr>
            <a:r>
              <a:rPr lang="en-US" dirty="0"/>
              <a:t>Graphical interface</a:t>
            </a:r>
          </a:p>
          <a:p>
            <a:pPr>
              <a:buFont typeface="Wingdings" panose="05000000000000000000" pitchFamily="2" charset="2"/>
              <a:buChar char="§"/>
            </a:pPr>
            <a:r>
              <a:rPr lang="en-US" dirty="0"/>
              <a:t>Data visualizations</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8" name="Slide Number Placeholder 7"/>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21</a:t>
            </a:fld>
            <a:endParaRPr lang="en-US" dirty="0"/>
          </a:p>
        </p:txBody>
      </p:sp>
      <p:pic>
        <p:nvPicPr>
          <p:cNvPr id="13" name="Picture 12"/>
          <p:cNvPicPr>
            <a:picLocks noChangeAspect="1"/>
          </p:cNvPicPr>
          <p:nvPr/>
        </p:nvPicPr>
        <p:blipFill>
          <a:blip r:embed="rId2"/>
          <a:stretch>
            <a:fillRect/>
          </a:stretch>
        </p:blipFill>
        <p:spPr>
          <a:xfrm>
            <a:off x="5029199" y="4619883"/>
            <a:ext cx="6864723" cy="896545"/>
          </a:xfrm>
          <a:prstGeom prst="rect">
            <a:avLst/>
          </a:prstGeom>
        </p:spPr>
      </p:pic>
      <p:pic>
        <p:nvPicPr>
          <p:cNvPr id="14" name="Picture 13"/>
          <p:cNvPicPr>
            <a:picLocks noChangeAspect="1"/>
          </p:cNvPicPr>
          <p:nvPr/>
        </p:nvPicPr>
        <p:blipFill>
          <a:blip r:embed="rId3"/>
          <a:stretch>
            <a:fillRect/>
          </a:stretch>
        </p:blipFill>
        <p:spPr>
          <a:xfrm>
            <a:off x="5029199" y="5746168"/>
            <a:ext cx="6864723" cy="883232"/>
          </a:xfrm>
          <a:prstGeom prst="rect">
            <a:avLst/>
          </a:prstGeom>
        </p:spPr>
      </p:pic>
    </p:spTree>
    <p:extLst>
      <p:ext uri="{BB962C8B-B14F-4D97-AF65-F5344CB8AC3E}">
        <p14:creationId xmlns:p14="http://schemas.microsoft.com/office/powerpoint/2010/main" val="1506952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steps</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8" name="Slide Number Placeholder 7"/>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22</a:t>
            </a:fld>
            <a:endParaRPr lang="en-US" dirty="0"/>
          </a:p>
        </p:txBody>
      </p:sp>
      <p:pic>
        <p:nvPicPr>
          <p:cNvPr id="10" name="Picture 9"/>
          <p:cNvPicPr>
            <a:picLocks noChangeAspect="1"/>
          </p:cNvPicPr>
          <p:nvPr/>
        </p:nvPicPr>
        <p:blipFill>
          <a:blip r:embed="rId2"/>
          <a:stretch>
            <a:fillRect/>
          </a:stretch>
        </p:blipFill>
        <p:spPr>
          <a:xfrm>
            <a:off x="1097279" y="1845735"/>
            <a:ext cx="7105650" cy="2838450"/>
          </a:xfrm>
          <a:prstGeom prst="rect">
            <a:avLst/>
          </a:prstGeom>
        </p:spPr>
      </p:pic>
      <p:pic>
        <p:nvPicPr>
          <p:cNvPr id="11" name="Picture 10"/>
          <p:cNvPicPr>
            <a:picLocks noChangeAspect="1"/>
          </p:cNvPicPr>
          <p:nvPr/>
        </p:nvPicPr>
        <p:blipFill>
          <a:blip r:embed="rId3"/>
          <a:stretch>
            <a:fillRect/>
          </a:stretch>
        </p:blipFill>
        <p:spPr>
          <a:xfrm>
            <a:off x="6588124" y="3878791"/>
            <a:ext cx="4613275" cy="2392466"/>
          </a:xfrm>
          <a:prstGeom prst="rect">
            <a:avLst/>
          </a:prstGeom>
        </p:spPr>
      </p:pic>
    </p:spTree>
    <p:extLst>
      <p:ext uri="{BB962C8B-B14F-4D97-AF65-F5344CB8AC3E}">
        <p14:creationId xmlns:p14="http://schemas.microsoft.com/office/powerpoint/2010/main" val="114750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searching</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3" name="Slide Number Placeholder 2"/>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23</a:t>
            </a:fld>
            <a:endParaRPr lang="en-US" dirty="0"/>
          </a:p>
        </p:txBody>
      </p:sp>
      <p:pic>
        <p:nvPicPr>
          <p:cNvPr id="16" name="Picture 15"/>
          <p:cNvPicPr>
            <a:picLocks noChangeAspect="1"/>
          </p:cNvPicPr>
          <p:nvPr/>
        </p:nvPicPr>
        <p:blipFill>
          <a:blip r:embed="rId3"/>
          <a:stretch>
            <a:fillRect/>
          </a:stretch>
        </p:blipFill>
        <p:spPr>
          <a:xfrm>
            <a:off x="3492500" y="1794912"/>
            <a:ext cx="7937500" cy="4466313"/>
          </a:xfrm>
          <a:prstGeom prst="rect">
            <a:avLst/>
          </a:prstGeom>
        </p:spPr>
      </p:pic>
      <p:sp>
        <p:nvSpPr>
          <p:cNvPr id="23" name="Content Placeholder 2"/>
          <p:cNvSpPr>
            <a:spLocks noGrp="1"/>
          </p:cNvSpPr>
          <p:nvPr>
            <p:ph idx="1"/>
          </p:nvPr>
        </p:nvSpPr>
        <p:spPr>
          <a:xfrm>
            <a:off x="1097280" y="1845735"/>
            <a:ext cx="6408420" cy="2678430"/>
          </a:xfrm>
        </p:spPr>
        <p:txBody>
          <a:bodyPr vert="horz" lIns="0" tIns="45720" rIns="0" bIns="45720" rtlCol="0">
            <a:normAutofit/>
          </a:bodyPr>
          <a:lstStyle/>
          <a:p>
            <a:pPr>
              <a:buFont typeface="Wingdings" panose="05000000000000000000" pitchFamily="2" charset="2"/>
              <a:buChar char="§"/>
            </a:pPr>
            <a:r>
              <a:rPr lang="en-US" dirty="0"/>
              <a:t>Overview</a:t>
            </a:r>
          </a:p>
        </p:txBody>
      </p:sp>
    </p:spTree>
    <p:extLst>
      <p:ext uri="{BB962C8B-B14F-4D97-AF65-F5344CB8AC3E}">
        <p14:creationId xmlns:p14="http://schemas.microsoft.com/office/powerpoint/2010/main" val="3591423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searching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Filtering</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6" name="Slide Number Placeholder 5"/>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24</a:t>
            </a:fld>
            <a:endParaRPr lang="en-US" dirty="0"/>
          </a:p>
        </p:txBody>
      </p:sp>
      <p:pic>
        <p:nvPicPr>
          <p:cNvPr id="7" name="Picture 6"/>
          <p:cNvPicPr>
            <a:picLocks noChangeAspect="1"/>
          </p:cNvPicPr>
          <p:nvPr/>
        </p:nvPicPr>
        <p:blipFill>
          <a:blip r:embed="rId2"/>
          <a:stretch>
            <a:fillRect/>
          </a:stretch>
        </p:blipFill>
        <p:spPr>
          <a:xfrm>
            <a:off x="2768956" y="1845735"/>
            <a:ext cx="9423044" cy="4484212"/>
          </a:xfrm>
          <a:prstGeom prst="rect">
            <a:avLst/>
          </a:prstGeom>
        </p:spPr>
      </p:pic>
      <p:sp>
        <p:nvSpPr>
          <p:cNvPr id="9" name="Rectangle 8"/>
          <p:cNvSpPr/>
          <p:nvPr/>
        </p:nvSpPr>
        <p:spPr>
          <a:xfrm>
            <a:off x="2768956" y="1885394"/>
            <a:ext cx="7251344" cy="3244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26052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searching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Interacting with the search visualization</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6" name="Slide Number Placeholder 5"/>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25</a:t>
            </a:fld>
            <a:endParaRPr lang="en-US" dirty="0"/>
          </a:p>
        </p:txBody>
      </p:sp>
      <p:pic>
        <p:nvPicPr>
          <p:cNvPr id="7" name="Picture 6"/>
          <p:cNvPicPr>
            <a:picLocks noChangeAspect="1"/>
          </p:cNvPicPr>
          <p:nvPr/>
        </p:nvPicPr>
        <p:blipFill>
          <a:blip r:embed="rId3"/>
          <a:stretch>
            <a:fillRect/>
          </a:stretch>
        </p:blipFill>
        <p:spPr>
          <a:xfrm>
            <a:off x="1704367" y="2236969"/>
            <a:ext cx="9725633" cy="4062231"/>
          </a:xfrm>
          <a:prstGeom prst="rect">
            <a:avLst/>
          </a:prstGeom>
        </p:spPr>
      </p:pic>
    </p:spTree>
    <p:extLst>
      <p:ext uri="{BB962C8B-B14F-4D97-AF65-F5344CB8AC3E}">
        <p14:creationId xmlns:p14="http://schemas.microsoft.com/office/powerpoint/2010/main" val="20226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searching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Publication search</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6" name="Slide Number Placeholder 5"/>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26</a:t>
            </a:fld>
            <a:endParaRPr lang="en-US" dirty="0"/>
          </a:p>
        </p:txBody>
      </p:sp>
      <p:pic>
        <p:nvPicPr>
          <p:cNvPr id="7" name="Picture 6"/>
          <p:cNvPicPr>
            <a:picLocks noChangeAspect="1"/>
          </p:cNvPicPr>
          <p:nvPr/>
        </p:nvPicPr>
        <p:blipFill rotWithShape="1">
          <a:blip r:embed="rId2"/>
          <a:srcRect t="1" r="609" b="38260"/>
          <a:stretch/>
        </p:blipFill>
        <p:spPr>
          <a:xfrm>
            <a:off x="539750" y="2328062"/>
            <a:ext cx="11398250" cy="3740150"/>
          </a:xfrm>
          <a:prstGeom prst="rect">
            <a:avLst/>
          </a:prstGeom>
          <a:ln w="12700">
            <a:solidFill>
              <a:schemeClr val="tx1"/>
            </a:solidFill>
          </a:ln>
        </p:spPr>
      </p:pic>
    </p:spTree>
    <p:extLst>
      <p:ext uri="{BB962C8B-B14F-4D97-AF65-F5344CB8AC3E}">
        <p14:creationId xmlns:p14="http://schemas.microsoft.com/office/powerpoint/2010/main" val="123101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results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Study Search</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6" name="Slide Number Placeholder 5"/>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27</a:t>
            </a:fld>
            <a:endParaRPr lang="en-US" dirty="0"/>
          </a:p>
        </p:txBody>
      </p:sp>
      <p:pic>
        <p:nvPicPr>
          <p:cNvPr id="7" name="Picture 6"/>
          <p:cNvPicPr>
            <a:picLocks noChangeAspect="1"/>
          </p:cNvPicPr>
          <p:nvPr/>
        </p:nvPicPr>
        <p:blipFill rotWithShape="1">
          <a:blip r:embed="rId2"/>
          <a:srcRect l="111" t="1103" r="1572" b="8767"/>
          <a:stretch/>
        </p:blipFill>
        <p:spPr>
          <a:xfrm>
            <a:off x="457200" y="2235200"/>
            <a:ext cx="11239500" cy="4000500"/>
          </a:xfrm>
          <a:prstGeom prst="rect">
            <a:avLst/>
          </a:prstGeom>
          <a:ln w="28575">
            <a:solidFill>
              <a:schemeClr val="tx1"/>
            </a:solidFill>
          </a:ln>
        </p:spPr>
      </p:pic>
    </p:spTree>
    <p:extLst>
      <p:ext uri="{BB962C8B-B14F-4D97-AF65-F5344CB8AC3E}">
        <p14:creationId xmlns:p14="http://schemas.microsoft.com/office/powerpoint/2010/main" val="1887889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Repository Website – support</a:t>
            </a:r>
          </a:p>
        </p:txBody>
      </p:sp>
      <p:sp>
        <p:nvSpPr>
          <p:cNvPr id="3" name="Content Placeholder 2"/>
          <p:cNvSpPr>
            <a:spLocks noGrp="1"/>
          </p:cNvSpPr>
          <p:nvPr>
            <p:ph idx="1"/>
          </p:nvPr>
        </p:nvSpPr>
        <p:spPr>
          <a:xfrm>
            <a:off x="685800" y="1219200"/>
            <a:ext cx="5659121" cy="845908"/>
          </a:xfrm>
        </p:spPr>
        <p:txBody>
          <a:bodyPr/>
          <a:lstStyle/>
          <a:p>
            <a:pPr>
              <a:buFont typeface="Wingdings" panose="05000000000000000000" pitchFamily="2" charset="2"/>
              <a:buChar char="§"/>
            </a:pPr>
            <a:r>
              <a:rPr lang="en-US" sz="2200" dirty="0"/>
              <a:t>Click Support Frequently Asked Questions</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5" name="Footer Placeholder 4"/>
          <p:cNvSpPr>
            <a:spLocks noGrp="1"/>
          </p:cNvSpPr>
          <p:nvPr>
            <p:ph type="ftr" sz="quarter" idx="11"/>
          </p:nvPr>
        </p:nvSpPr>
        <p:spPr>
          <a:xfrm>
            <a:off x="3686191" y="6459793"/>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Introduction to the Biorepository</a:t>
            </a:r>
            <a:endParaRPr lang="en-US" dirty="0"/>
          </a:p>
        </p:txBody>
      </p:sp>
      <p:sp>
        <p:nvSpPr>
          <p:cNvPr id="7" name="Slide Number Placeholder 6"/>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28</a:t>
            </a:fld>
            <a:endParaRPr lang="en-US" dirty="0"/>
          </a:p>
        </p:txBody>
      </p:sp>
      <p:pic>
        <p:nvPicPr>
          <p:cNvPr id="9" name="Picture 8"/>
          <p:cNvPicPr>
            <a:picLocks noChangeAspect="1"/>
          </p:cNvPicPr>
          <p:nvPr/>
        </p:nvPicPr>
        <p:blipFill>
          <a:blip r:embed="rId2"/>
          <a:stretch>
            <a:fillRect/>
          </a:stretch>
        </p:blipFill>
        <p:spPr>
          <a:xfrm>
            <a:off x="7123205" y="2065108"/>
            <a:ext cx="3620995" cy="4488092"/>
          </a:xfrm>
          <a:prstGeom prst="rect">
            <a:avLst/>
          </a:prstGeom>
        </p:spPr>
      </p:pic>
      <p:pic>
        <p:nvPicPr>
          <p:cNvPr id="10" name="Picture 9"/>
          <p:cNvPicPr>
            <a:picLocks noChangeAspect="1"/>
          </p:cNvPicPr>
          <p:nvPr/>
        </p:nvPicPr>
        <p:blipFill rotWithShape="1">
          <a:blip r:embed="rId3"/>
          <a:srcRect b="17531"/>
          <a:stretch/>
        </p:blipFill>
        <p:spPr>
          <a:xfrm>
            <a:off x="533400" y="2478528"/>
            <a:ext cx="5878101" cy="2753146"/>
          </a:xfrm>
          <a:prstGeom prst="rect">
            <a:avLst/>
          </a:prstGeom>
        </p:spPr>
      </p:pic>
      <p:sp>
        <p:nvSpPr>
          <p:cNvPr id="11" name="Content Placeholder 2">
            <a:extLst>
              <a:ext uri="{FF2B5EF4-FFF2-40B4-BE49-F238E27FC236}">
                <a16:creationId xmlns:a16="http://schemas.microsoft.com/office/drawing/2014/main" id="{E9FFC4DE-CBA5-44B4-83B2-257FB15C6B0B}"/>
              </a:ext>
            </a:extLst>
          </p:cNvPr>
          <p:cNvSpPr txBox="1">
            <a:spLocks/>
          </p:cNvSpPr>
          <p:nvPr/>
        </p:nvSpPr>
        <p:spPr bwMode="auto">
          <a:xfrm>
            <a:off x="6532879" y="1219200"/>
            <a:ext cx="5659121"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3260"/>
                </a:solidFill>
                <a:latin typeface="+mn-lt"/>
                <a:ea typeface="+mn-ea"/>
                <a:cs typeface="+mn-cs"/>
              </a:defRPr>
            </a:lvl1pPr>
            <a:lvl2pPr marL="742950" indent="-285750" algn="l" rtl="0" eaLnBrk="0" fontAlgn="base" hangingPunct="0">
              <a:spcBef>
                <a:spcPct val="20000"/>
              </a:spcBef>
              <a:spcAft>
                <a:spcPct val="0"/>
              </a:spcAft>
              <a:buChar char="–"/>
              <a:defRPr sz="2800">
                <a:solidFill>
                  <a:srgbClr val="003260"/>
                </a:solidFill>
                <a:latin typeface="+mn-lt"/>
                <a:cs typeface="+mn-cs"/>
              </a:defRPr>
            </a:lvl2pPr>
            <a:lvl3pPr marL="1143000" indent="-228600" algn="l" rtl="0" eaLnBrk="0" fontAlgn="base" hangingPunct="0">
              <a:spcBef>
                <a:spcPct val="20000"/>
              </a:spcBef>
              <a:spcAft>
                <a:spcPct val="0"/>
              </a:spcAft>
              <a:buChar char="•"/>
              <a:defRPr sz="2400">
                <a:solidFill>
                  <a:srgbClr val="003260"/>
                </a:solidFill>
                <a:latin typeface="+mn-lt"/>
                <a:cs typeface="+mn-cs"/>
              </a:defRPr>
            </a:lvl3pPr>
            <a:lvl4pPr marL="1600200" indent="-228600" algn="l" rtl="0" eaLnBrk="0" fontAlgn="base" hangingPunct="0">
              <a:spcBef>
                <a:spcPct val="20000"/>
              </a:spcBef>
              <a:spcAft>
                <a:spcPct val="0"/>
              </a:spcAft>
              <a:buChar char="–"/>
              <a:defRPr sz="2000">
                <a:solidFill>
                  <a:srgbClr val="003260"/>
                </a:solidFill>
                <a:latin typeface="+mn-lt"/>
                <a:cs typeface="+mn-cs"/>
              </a:defRPr>
            </a:lvl4pPr>
            <a:lvl5pPr marL="2057400" indent="-228600" algn="l" rtl="0" eaLnBrk="0" fontAlgn="base" hangingPunct="0">
              <a:spcBef>
                <a:spcPct val="20000"/>
              </a:spcBef>
              <a:spcAft>
                <a:spcPct val="0"/>
              </a:spcAft>
              <a:buChar char="»"/>
              <a:defRPr sz="2000">
                <a:solidFill>
                  <a:srgbClr val="003260"/>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buFont typeface="Wingdings" panose="05000000000000000000" pitchFamily="2" charset="2"/>
              <a:buChar char="§"/>
            </a:pPr>
            <a:r>
              <a:rPr lang="en-US" sz="2200" kern="0" dirty="0"/>
              <a:t>Fill out the Contact Us form and a DMC staff member will be on touch</a:t>
            </a:r>
          </a:p>
        </p:txBody>
      </p:sp>
    </p:spTree>
    <p:extLst>
      <p:ext uri="{BB962C8B-B14F-4D97-AF65-F5344CB8AC3E}">
        <p14:creationId xmlns:p14="http://schemas.microsoft.com/office/powerpoint/2010/main" val="3462651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 a NWCS Proposal</a:t>
            </a:r>
          </a:p>
        </p:txBody>
      </p:sp>
      <p:sp>
        <p:nvSpPr>
          <p:cNvPr id="4" name="Date Placeholder 3"/>
          <p:cNvSpPr>
            <a:spLocks noGrp="1"/>
          </p:cNvSpPr>
          <p:nvPr>
            <p:ph type="dt" sz="half" idx="10"/>
          </p:nvPr>
        </p:nvSpPr>
        <p:spPr>
          <a:xfrm>
            <a:off x="1097289" y="6459793"/>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13 June 2023</a:t>
            </a:r>
            <a:endParaRPr lang="en-US" dirty="0"/>
          </a:p>
        </p:txBody>
      </p:sp>
      <p:sp>
        <p:nvSpPr>
          <p:cNvPr id="7" name="Slide Number Placeholder 6"/>
          <p:cNvSpPr>
            <a:spLocks noGrp="1"/>
          </p:cNvSpPr>
          <p:nvPr>
            <p:ph type="sldNum" sz="quarter" idx="12"/>
          </p:nvPr>
        </p:nvSpPr>
        <p:spPr>
          <a:xfrm>
            <a:off x="9900465" y="645979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29</a:t>
            </a:fld>
            <a:endParaRPr lang="en-US" dirty="0"/>
          </a:p>
        </p:txBody>
      </p:sp>
      <p:sp>
        <p:nvSpPr>
          <p:cNvPr id="9" name="TextBox 8">
            <a:extLst>
              <a:ext uri="{FF2B5EF4-FFF2-40B4-BE49-F238E27FC236}">
                <a16:creationId xmlns:a16="http://schemas.microsoft.com/office/drawing/2014/main" id="{4B51ECAF-27DF-44CC-889C-FA73F0377B49}"/>
              </a:ext>
            </a:extLst>
          </p:cNvPr>
          <p:cNvSpPr txBox="1"/>
          <p:nvPr/>
        </p:nvSpPr>
        <p:spPr>
          <a:xfrm>
            <a:off x="1676400" y="1371600"/>
            <a:ext cx="9997422"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eaLnBrk="0" hangingPunct="0">
              <a:spcBef>
                <a:spcPct val="20000"/>
              </a:spcBef>
              <a:buFont typeface="Wingdings" panose="05000000000000000000" pitchFamily="2" charset="2"/>
              <a:buChar char="§"/>
              <a:defRPr sz="3200">
                <a:solidFill>
                  <a:srgbClr val="003260"/>
                </a:solidFill>
                <a:latin typeface="+mn-lt"/>
                <a:cs typeface="+mn-cs"/>
              </a:defRPr>
            </a:lvl1pPr>
            <a:lvl2pPr marL="742950" indent="-285750" eaLnBrk="0" hangingPunct="0">
              <a:spcBef>
                <a:spcPct val="20000"/>
              </a:spcBef>
              <a:buChar char="–"/>
              <a:defRPr sz="2800">
                <a:solidFill>
                  <a:srgbClr val="003260"/>
                </a:solidFill>
                <a:latin typeface="+mn-lt"/>
                <a:cs typeface="+mn-cs"/>
              </a:defRPr>
            </a:lvl2pPr>
            <a:lvl3pPr marL="1143000" indent="-228600" eaLnBrk="0" hangingPunct="0">
              <a:spcBef>
                <a:spcPct val="20000"/>
              </a:spcBef>
              <a:buChar char="•"/>
              <a:defRPr>
                <a:solidFill>
                  <a:srgbClr val="003260"/>
                </a:solidFill>
                <a:latin typeface="+mn-lt"/>
                <a:cs typeface="+mn-cs"/>
              </a:defRPr>
            </a:lvl3pPr>
            <a:lvl4pPr marL="1600200" indent="-228600" eaLnBrk="0" hangingPunct="0">
              <a:spcBef>
                <a:spcPct val="20000"/>
              </a:spcBef>
              <a:buChar char="–"/>
              <a:defRPr sz="2000">
                <a:solidFill>
                  <a:srgbClr val="003260"/>
                </a:solidFill>
                <a:latin typeface="+mn-lt"/>
                <a:cs typeface="+mn-cs"/>
              </a:defRPr>
            </a:lvl4pPr>
            <a:lvl5pPr marL="2057400" indent="-228600" eaLnBrk="0" hangingPunct="0">
              <a:spcBef>
                <a:spcPct val="20000"/>
              </a:spcBef>
              <a:buChar char="»"/>
              <a:defRPr sz="2000">
                <a:solidFill>
                  <a:srgbClr val="003260"/>
                </a:solidFill>
                <a:latin typeface="+mn-lt"/>
                <a:cs typeface="+mn-cs"/>
              </a:defRPr>
            </a:lvl5pPr>
            <a:lvl6pPr marL="2514600" indent="-228600" fontAlgn="base">
              <a:spcBef>
                <a:spcPct val="20000"/>
              </a:spcBef>
              <a:spcAft>
                <a:spcPct val="0"/>
              </a:spcAft>
              <a:buChar char="»"/>
              <a:defRPr sz="2000">
                <a:latin typeface="+mn-lt"/>
                <a:cs typeface="+mn-cs"/>
              </a:defRPr>
            </a:lvl6pPr>
            <a:lvl7pPr marL="2971800" indent="-228600" fontAlgn="base">
              <a:spcBef>
                <a:spcPct val="20000"/>
              </a:spcBef>
              <a:spcAft>
                <a:spcPct val="0"/>
              </a:spcAft>
              <a:buChar char="»"/>
              <a:defRPr sz="2000">
                <a:latin typeface="+mn-lt"/>
                <a:cs typeface="+mn-cs"/>
              </a:defRPr>
            </a:lvl7pPr>
            <a:lvl8pPr marL="3429000" indent="-228600" fontAlgn="base">
              <a:spcBef>
                <a:spcPct val="20000"/>
              </a:spcBef>
              <a:spcAft>
                <a:spcPct val="0"/>
              </a:spcAft>
              <a:buChar char="»"/>
              <a:defRPr sz="2000">
                <a:latin typeface="+mn-lt"/>
                <a:cs typeface="+mn-cs"/>
              </a:defRPr>
            </a:lvl8pPr>
            <a:lvl9pPr marL="3886200" indent="-228600" fontAlgn="base">
              <a:spcBef>
                <a:spcPct val="20000"/>
              </a:spcBef>
              <a:spcAft>
                <a:spcPct val="0"/>
              </a:spcAft>
              <a:buChar char="»"/>
              <a:defRPr sz="2000">
                <a:latin typeface="+mn-lt"/>
                <a:cs typeface="+mn-cs"/>
              </a:defRPr>
            </a:lvl9pPr>
          </a:lstStyle>
          <a:p>
            <a:r>
              <a:rPr lang="en-US" dirty="0"/>
              <a:t>Investigations using biological specimens from completed IMPAACT studies should be proposed via a New Works Concept Sheet (NWCS), which is accessible here: </a:t>
            </a:r>
            <a:r>
              <a:rPr lang="en-US" dirty="0">
                <a:hlinkClick r:id="rId2"/>
              </a:rPr>
              <a:t>New Works Concept Sheet (NWCS)</a:t>
            </a:r>
            <a:r>
              <a:rPr lang="en-US" dirty="0"/>
              <a:t>.</a:t>
            </a:r>
          </a:p>
          <a:p>
            <a:r>
              <a:rPr lang="en-US" dirty="0"/>
              <a:t>Completed NWCSs should be submitted to the IMPAACT Operations Center for review by the IMPAACT network using this email address: </a:t>
            </a:r>
            <a:r>
              <a:rPr lang="en-US" dirty="0">
                <a:hlinkClick r:id="rId3"/>
              </a:rPr>
              <a:t>impaact.capsubmissions@fstrf.org</a:t>
            </a:r>
            <a:r>
              <a:rPr lang="en-US" dirty="0"/>
              <a:t>.</a:t>
            </a:r>
          </a:p>
        </p:txBody>
      </p:sp>
    </p:spTree>
    <p:extLst>
      <p:ext uri="{BB962C8B-B14F-4D97-AF65-F5344CB8AC3E}">
        <p14:creationId xmlns:p14="http://schemas.microsoft.com/office/powerpoint/2010/main" val="17177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567A-B313-F2A6-35EA-3A1390AEC459}"/>
              </a:ext>
            </a:extLst>
          </p:cNvPr>
          <p:cNvSpPr>
            <a:spLocks noGrp="1"/>
          </p:cNvSpPr>
          <p:nvPr>
            <p:ph type="title"/>
          </p:nvPr>
        </p:nvSpPr>
        <p:spPr>
          <a:xfrm>
            <a:off x="1153886" y="1076244"/>
            <a:ext cx="11038114" cy="665942"/>
          </a:xfrm>
        </p:spPr>
        <p:txBody>
          <a:bodyPr>
            <a:noAutofit/>
          </a:bodyPr>
          <a:lstStyle/>
          <a:p>
            <a:r>
              <a:rPr lang="en-US" b="1" dirty="0">
                <a:latin typeface="Helvetica Neue" panose="02000503000000020004"/>
              </a:rPr>
              <a:t>Upcoming Clinical Science Core Events</a:t>
            </a:r>
          </a:p>
        </p:txBody>
      </p:sp>
      <p:sp>
        <p:nvSpPr>
          <p:cNvPr id="3" name="Content Placeholder 2">
            <a:extLst>
              <a:ext uri="{FF2B5EF4-FFF2-40B4-BE49-F238E27FC236}">
                <a16:creationId xmlns:a16="http://schemas.microsoft.com/office/drawing/2014/main" id="{5C3C0BD5-6482-48C0-53FC-A6D1D0AE7674}"/>
              </a:ext>
            </a:extLst>
          </p:cNvPr>
          <p:cNvSpPr>
            <a:spLocks noGrp="1"/>
          </p:cNvSpPr>
          <p:nvPr>
            <p:ph idx="1"/>
          </p:nvPr>
        </p:nvSpPr>
        <p:spPr>
          <a:xfrm>
            <a:off x="1077685" y="1846217"/>
            <a:ext cx="10208623" cy="4482716"/>
          </a:xfrm>
        </p:spPr>
        <p:txBody>
          <a:bodyPr>
            <a:normAutofit fontScale="92500" lnSpcReduction="10000"/>
          </a:bodyPr>
          <a:lstStyle/>
          <a:p>
            <a:pPr>
              <a:buFont typeface="Arial" panose="020B0604020202020204" pitchFamily="34" charset="0"/>
              <a:buChar char="•"/>
            </a:pPr>
            <a:r>
              <a:rPr lang="en-US" sz="2200" b="1" dirty="0">
                <a:latin typeface="Helvetica Neue" panose="02000503000000020004"/>
              </a:rPr>
              <a:t>Thursday, January 11, 2024, Clinical Discovery Seminar (11:00 am-12:00 pm via Zoom)</a:t>
            </a:r>
          </a:p>
          <a:p>
            <a:pPr lvl="1">
              <a:buFont typeface="Arial" panose="020B0604020202020204" pitchFamily="34" charset="0"/>
              <a:buChar char="•"/>
            </a:pPr>
            <a:r>
              <a:rPr lang="en-US" sz="2200" b="1" dirty="0">
                <a:latin typeface="Helvetica Neue" panose="02000503000000020004"/>
              </a:rPr>
              <a:t>“</a:t>
            </a:r>
            <a:r>
              <a:rPr lang="en-US" sz="2200" b="1" dirty="0" err="1">
                <a:latin typeface="Helvetica Neue" panose="02000503000000020004"/>
              </a:rPr>
              <a:t>uTECH</a:t>
            </a:r>
            <a:r>
              <a:rPr lang="en-US" sz="2200" b="1" dirty="0">
                <a:latin typeface="Helvetica Neue" panose="02000503000000020004"/>
              </a:rPr>
              <a:t>- using technology to find substance use and sexual partners”, presentation by Ian Holloway, PhD, LCSW</a:t>
            </a:r>
          </a:p>
          <a:p>
            <a:pPr lvl="2">
              <a:buFont typeface="Arial" panose="020B0604020202020204" pitchFamily="34" charset="0"/>
              <a:buChar char="•"/>
            </a:pPr>
            <a:r>
              <a:rPr lang="en-US" sz="2200" dirty="0">
                <a:latin typeface="Helvetica Neue" panose="02000503000000020004"/>
              </a:rPr>
              <a:t>Register here:</a:t>
            </a:r>
          </a:p>
          <a:p>
            <a:pPr lvl="2">
              <a:buFont typeface="Arial" panose="020B0604020202020204" pitchFamily="34" charset="0"/>
              <a:buChar char="•"/>
            </a:pPr>
            <a:endParaRPr lang="en-US" sz="2400" dirty="0">
              <a:latin typeface="Helvetica Neue" panose="02000503000000020004"/>
            </a:endParaRPr>
          </a:p>
          <a:p>
            <a:pPr>
              <a:buFont typeface="Arial" panose="020B0604020202020204" pitchFamily="34" charset="0"/>
              <a:buChar char="•"/>
            </a:pPr>
            <a:r>
              <a:rPr lang="en-US" sz="2400" dirty="0">
                <a:latin typeface="Helvetica Neue" panose="02000503000000020004"/>
              </a:rPr>
              <a:t>To access past seminars/workshops and learn about future events, please visit our website: </a:t>
            </a:r>
            <a:r>
              <a:rPr lang="en-US" sz="2400" b="1" dirty="0">
                <a:latin typeface="Helvetica Neue" panose="02000503000000020004"/>
                <a:ea typeface="Helvetica Neue" panose="02000503000000020004" pitchFamily="2" charset="0"/>
                <a:cs typeface="Helvetica Neue" panose="02000503000000020004" pitchFamily="2" charset="0"/>
                <a:hlinkClick r:id="rId2"/>
              </a:rPr>
              <a:t>https://cfar.ucla-cdu.org/cores/clinical-science-core/</a:t>
            </a:r>
            <a:r>
              <a:rPr lang="en-US" sz="2400" b="1" dirty="0">
                <a:latin typeface="Helvetica Neue" panose="02000503000000020004"/>
                <a:ea typeface="Helvetica Neue" panose="02000503000000020004" pitchFamily="2" charset="0"/>
                <a:cs typeface="Helvetica Neue" panose="02000503000000020004" pitchFamily="2" charset="0"/>
              </a:rPr>
              <a:t> </a:t>
            </a:r>
          </a:p>
          <a:p>
            <a:pPr>
              <a:buFont typeface="Arial" panose="020B0604020202020204" pitchFamily="34" charset="0"/>
              <a:buChar char="•"/>
            </a:pPr>
            <a:endParaRPr lang="en-US" dirty="0">
              <a:latin typeface="Helvetica Neue" panose="02000503000000020004"/>
            </a:endParaRPr>
          </a:p>
          <a:p>
            <a:pPr marL="292608" lvl="1" indent="0">
              <a:buNone/>
            </a:pPr>
            <a:r>
              <a:rPr lang="en-US" sz="2400" b="1" dirty="0">
                <a:latin typeface="Helvetica Neue" panose="02000503000000020004"/>
              </a:rPr>
              <a:t>Core Contact Information:</a:t>
            </a:r>
          </a:p>
          <a:p>
            <a:pPr marL="292608" lvl="1" indent="0">
              <a:buNone/>
            </a:pPr>
            <a:r>
              <a:rPr lang="en-US" sz="2100" dirty="0">
                <a:latin typeface="Helvetica Neue" panose="02000503000000020004"/>
              </a:rPr>
              <a:t>Core Director </a:t>
            </a:r>
            <a:r>
              <a:rPr lang="en-US" sz="2200" dirty="0">
                <a:latin typeface="Helvetica Neue" panose="02000503000000020004"/>
                <a:ea typeface="Helvetica Neue" panose="02000503000000020004" pitchFamily="2" charset="0"/>
                <a:cs typeface="Helvetica Neue" panose="02000503000000020004" pitchFamily="2" charset="0"/>
              </a:rPr>
              <a:t>–</a:t>
            </a:r>
            <a:r>
              <a:rPr lang="en-US" sz="2100" dirty="0">
                <a:latin typeface="Helvetica Neue" panose="02000503000000020004"/>
              </a:rPr>
              <a:t> Kara Chew, MD, MS</a:t>
            </a:r>
          </a:p>
          <a:p>
            <a:pPr marL="292608" lvl="1" indent="0">
              <a:buNone/>
            </a:pPr>
            <a:r>
              <a:rPr lang="en-US" sz="2100" dirty="0">
                <a:latin typeface="Helvetica Neue" panose="02000503000000020004"/>
              </a:rPr>
              <a:t>Core Program Manager </a:t>
            </a:r>
            <a:r>
              <a:rPr lang="en-US" sz="2200" dirty="0">
                <a:latin typeface="Helvetica Neue" panose="02000503000000020004"/>
                <a:ea typeface="Helvetica Neue" panose="02000503000000020004" pitchFamily="2" charset="0"/>
                <a:cs typeface="Helvetica Neue" panose="02000503000000020004" pitchFamily="2" charset="0"/>
              </a:rPr>
              <a:t>–</a:t>
            </a:r>
            <a:r>
              <a:rPr lang="en-US" sz="2100" dirty="0">
                <a:latin typeface="Helvetica Neue" panose="02000503000000020004"/>
              </a:rPr>
              <a:t> Stephanie Buchbinder, MPH</a:t>
            </a:r>
          </a:p>
          <a:p>
            <a:pPr marL="292608" lvl="1" indent="0">
              <a:buNone/>
            </a:pPr>
            <a:r>
              <a:rPr lang="en-US" sz="2100" dirty="0">
                <a:latin typeface="Helvetica Neue" panose="02000503000000020004"/>
              </a:rPr>
              <a:t>Core email: </a:t>
            </a:r>
            <a:r>
              <a:rPr lang="en-US" sz="2100" dirty="0">
                <a:latin typeface="Helvetica Neue" panose="02000503000000020004"/>
                <a:hlinkClick r:id="rId3"/>
              </a:rPr>
              <a:t>cfarclinicalcore@mednet.ucla.edu</a:t>
            </a:r>
            <a:r>
              <a:rPr lang="en-US" sz="2100" dirty="0">
                <a:latin typeface="Helvetica Neue" panose="02000503000000020004"/>
              </a:rPr>
              <a:t> </a:t>
            </a:r>
          </a:p>
        </p:txBody>
      </p:sp>
      <p:pic>
        <p:nvPicPr>
          <p:cNvPr id="4" name="Picture 3">
            <a:extLst>
              <a:ext uri="{FF2B5EF4-FFF2-40B4-BE49-F238E27FC236}">
                <a16:creationId xmlns:a16="http://schemas.microsoft.com/office/drawing/2014/main" id="{90E617B9-2942-66D0-AB23-D8C72D2B58F3}"/>
              </a:ext>
            </a:extLst>
          </p:cNvPr>
          <p:cNvPicPr>
            <a:picLocks noChangeAspect="1"/>
          </p:cNvPicPr>
          <p:nvPr/>
        </p:nvPicPr>
        <p:blipFill>
          <a:blip r:embed="rId4"/>
          <a:stretch>
            <a:fillRect/>
          </a:stretch>
        </p:blipFill>
        <p:spPr>
          <a:xfrm>
            <a:off x="10172668" y="4087575"/>
            <a:ext cx="877454" cy="877454"/>
          </a:xfrm>
          <a:prstGeom prst="rect">
            <a:avLst/>
          </a:prstGeom>
        </p:spPr>
      </p:pic>
      <p:pic>
        <p:nvPicPr>
          <p:cNvPr id="6" name="Picture 5">
            <a:extLst>
              <a:ext uri="{FF2B5EF4-FFF2-40B4-BE49-F238E27FC236}">
                <a16:creationId xmlns:a16="http://schemas.microsoft.com/office/drawing/2014/main" id="{9032572D-FAC5-4DAB-B41B-8BD7D496F1DE}"/>
              </a:ext>
            </a:extLst>
          </p:cNvPr>
          <p:cNvPicPr>
            <a:picLocks noChangeAspect="1"/>
          </p:cNvPicPr>
          <p:nvPr/>
        </p:nvPicPr>
        <p:blipFill>
          <a:blip r:embed="rId5"/>
          <a:stretch>
            <a:fillRect/>
          </a:stretch>
        </p:blipFill>
        <p:spPr>
          <a:xfrm>
            <a:off x="3407459" y="2897508"/>
            <a:ext cx="877454" cy="877454"/>
          </a:xfrm>
          <a:prstGeom prst="rect">
            <a:avLst/>
          </a:prstGeom>
        </p:spPr>
      </p:pic>
    </p:spTree>
    <p:extLst>
      <p:ext uri="{BB962C8B-B14F-4D97-AF65-F5344CB8AC3E}">
        <p14:creationId xmlns:p14="http://schemas.microsoft.com/office/powerpoint/2010/main" val="134601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E575-B41B-4B6D-99A8-38BD9D46F67C}"/>
              </a:ext>
            </a:extLst>
          </p:cNvPr>
          <p:cNvSpPr>
            <a:spLocks noGrp="1"/>
          </p:cNvSpPr>
          <p:nvPr>
            <p:ph type="title"/>
          </p:nvPr>
        </p:nvSpPr>
        <p:spPr/>
        <p:txBody>
          <a:bodyPr/>
          <a:lstStyle/>
          <a:p>
            <a:r>
              <a:rPr lang="en-US" dirty="0"/>
              <a:t>NWCS procedures</a:t>
            </a:r>
          </a:p>
        </p:txBody>
      </p:sp>
      <p:sp>
        <p:nvSpPr>
          <p:cNvPr id="3" name="Content Placeholder 2">
            <a:extLst>
              <a:ext uri="{FF2B5EF4-FFF2-40B4-BE49-F238E27FC236}">
                <a16:creationId xmlns:a16="http://schemas.microsoft.com/office/drawing/2014/main" id="{BDE29C14-F39F-4132-9706-67CACE5EFA52}"/>
              </a:ext>
            </a:extLst>
          </p:cNvPr>
          <p:cNvSpPr>
            <a:spLocks noGrp="1"/>
          </p:cNvSpPr>
          <p:nvPr>
            <p:ph idx="1"/>
          </p:nvPr>
        </p:nvSpPr>
        <p:spPr/>
        <p:txBody>
          <a:bodyPr/>
          <a:lstStyle/>
          <a:p>
            <a:pPr>
              <a:buFont typeface="Wingdings" panose="05000000000000000000" pitchFamily="2" charset="2"/>
              <a:buChar char="§"/>
            </a:pPr>
            <a:r>
              <a:rPr lang="en-US" dirty="0"/>
              <a:t>Information on the NWCS submission and review processes is available in Section 15 of the network Manual of Procedures</a:t>
            </a:r>
            <a:r>
              <a:rPr lang="en-US" b="0" i="0" dirty="0">
                <a:solidFill>
                  <a:srgbClr val="000000"/>
                </a:solidFill>
                <a:effectLst/>
                <a:latin typeface="Overpass"/>
              </a:rPr>
              <a:t> </a:t>
            </a:r>
            <a:r>
              <a:rPr lang="en-US" b="1" i="0" dirty="0">
                <a:effectLst/>
                <a:latin typeface="Overpass"/>
                <a:hlinkClick r:id="rId2"/>
              </a:rPr>
              <a:t>here</a:t>
            </a:r>
            <a:r>
              <a:rPr lang="en-US" b="0" i="0" dirty="0">
                <a:solidFill>
                  <a:srgbClr val="000000"/>
                </a:solidFill>
                <a:effectLst/>
                <a:latin typeface="Overpass"/>
              </a:rPr>
              <a:t>.</a:t>
            </a:r>
          </a:p>
          <a:p>
            <a:pPr>
              <a:buFont typeface="Wingdings" panose="05000000000000000000" pitchFamily="2" charset="2"/>
              <a:buChar char="§"/>
            </a:pPr>
            <a:r>
              <a:rPr lang="en-US" dirty="0"/>
              <a:t>Specimen Data Use Agreement, IRB approval/waiver</a:t>
            </a:r>
          </a:p>
          <a:p>
            <a:pPr>
              <a:buFont typeface="Wingdings" panose="05000000000000000000" pitchFamily="2" charset="2"/>
              <a:buChar char="§"/>
            </a:pPr>
            <a:r>
              <a:rPr lang="en-US" dirty="0"/>
              <a:t>International sites may require Material Transfer Agreements</a:t>
            </a:r>
          </a:p>
        </p:txBody>
      </p:sp>
    </p:spTree>
    <p:extLst>
      <p:ext uri="{BB962C8B-B14F-4D97-AF65-F5344CB8AC3E}">
        <p14:creationId xmlns:p14="http://schemas.microsoft.com/office/powerpoint/2010/main" val="3361676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107440"/>
            <a:ext cx="6019800" cy="5217160"/>
          </a:xfrm>
          <a:prstGeom prst="rect">
            <a:avLst/>
          </a:prstGeom>
        </p:spPr>
      </p:pic>
    </p:spTree>
    <p:extLst>
      <p:ext uri="{BB962C8B-B14F-4D97-AF65-F5344CB8AC3E}">
        <p14:creationId xmlns:p14="http://schemas.microsoft.com/office/powerpoint/2010/main" val="3462185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2E65-29D6-9288-CD29-D6190CC93286}"/>
              </a:ext>
            </a:extLst>
          </p:cNvPr>
          <p:cNvSpPr>
            <a:spLocks noGrp="1"/>
          </p:cNvSpPr>
          <p:nvPr>
            <p:ph type="title"/>
          </p:nvPr>
        </p:nvSpPr>
        <p:spPr/>
        <p:txBody>
          <a:bodyPr/>
          <a:lstStyle/>
          <a:p>
            <a:r>
              <a:rPr lang="en-US"/>
              <a:t>Common Challenges/Solutions</a:t>
            </a:r>
            <a:endParaRPr lang="en-US" dirty="0"/>
          </a:p>
        </p:txBody>
      </p:sp>
      <p:graphicFrame>
        <p:nvGraphicFramePr>
          <p:cNvPr id="23" name="Content Placeholder 2">
            <a:extLst>
              <a:ext uri="{FF2B5EF4-FFF2-40B4-BE49-F238E27FC236}">
                <a16:creationId xmlns:a16="http://schemas.microsoft.com/office/drawing/2014/main" id="{C41D45E7-3C16-8CCA-D15C-5D5D42D7D5F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4239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30E7-6841-F117-0166-C646D3407069}"/>
              </a:ext>
            </a:extLst>
          </p:cNvPr>
          <p:cNvSpPr>
            <a:spLocks noGrp="1"/>
          </p:cNvSpPr>
          <p:nvPr>
            <p:ph type="title"/>
          </p:nvPr>
        </p:nvSpPr>
        <p:spPr/>
        <p:txBody>
          <a:bodyPr/>
          <a:lstStyle/>
          <a:p>
            <a:r>
              <a:rPr lang="en-US" dirty="0"/>
              <a:t>Case Studies</a:t>
            </a:r>
          </a:p>
        </p:txBody>
      </p:sp>
      <p:sp>
        <p:nvSpPr>
          <p:cNvPr id="3" name="Content Placeholder 2">
            <a:extLst>
              <a:ext uri="{FF2B5EF4-FFF2-40B4-BE49-F238E27FC236}">
                <a16:creationId xmlns:a16="http://schemas.microsoft.com/office/drawing/2014/main" id="{BCDCBBC8-458F-D725-53F7-A40EF7A2A74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2770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2495-33DA-AE4A-845A-609A720E329B}"/>
              </a:ext>
            </a:extLst>
          </p:cNvPr>
          <p:cNvSpPr>
            <a:spLocks noGrp="1"/>
          </p:cNvSpPr>
          <p:nvPr>
            <p:ph type="title"/>
          </p:nvPr>
        </p:nvSpPr>
        <p:spPr/>
        <p:txBody>
          <a:bodyPr/>
          <a:lstStyle/>
          <a:p>
            <a:r>
              <a:rPr lang="en-US" dirty="0"/>
              <a:t>Background- Epidemiology of </a:t>
            </a:r>
            <a:r>
              <a:rPr lang="en-US" dirty="0" err="1"/>
              <a:t>HBeAg</a:t>
            </a:r>
            <a:r>
              <a:rPr lang="en-US" dirty="0"/>
              <a:t> and HBV VL in pregnant PLWH in SSA</a:t>
            </a:r>
          </a:p>
        </p:txBody>
      </p:sp>
      <p:sp>
        <p:nvSpPr>
          <p:cNvPr id="3" name="Content Placeholder 2">
            <a:extLst>
              <a:ext uri="{FF2B5EF4-FFF2-40B4-BE49-F238E27FC236}">
                <a16:creationId xmlns:a16="http://schemas.microsoft.com/office/drawing/2014/main" id="{1CFB3629-CB0A-674B-BB57-2A2485B896A9}"/>
              </a:ext>
            </a:extLst>
          </p:cNvPr>
          <p:cNvSpPr>
            <a:spLocks noGrp="1"/>
          </p:cNvSpPr>
          <p:nvPr>
            <p:ph idx="1"/>
          </p:nvPr>
        </p:nvSpPr>
        <p:spPr/>
        <p:txBody>
          <a:bodyPr>
            <a:normAutofit lnSpcReduction="10000"/>
          </a:bodyPr>
          <a:lstStyle/>
          <a:p>
            <a:r>
              <a:rPr lang="en-US" dirty="0"/>
              <a:t>HBV Coinfection is Common in Pregnant Women Living with HIV (PWLWH), 3-12%</a:t>
            </a:r>
            <a:r>
              <a:rPr lang="en-US" baseline="30000" dirty="0"/>
              <a:t>1-5</a:t>
            </a:r>
          </a:p>
          <a:p>
            <a:r>
              <a:rPr lang="en-US" dirty="0"/>
              <a:t>WHO recommends screening for HBeAg, HBV VL, and also recommends HBV </a:t>
            </a:r>
            <a:r>
              <a:rPr lang="en-US" dirty="0" err="1"/>
              <a:t>rx</a:t>
            </a:r>
            <a:r>
              <a:rPr lang="en-US" dirty="0"/>
              <a:t> in pregnancy but little data in PWLWH and HBV</a:t>
            </a:r>
            <a:r>
              <a:rPr lang="en-US" baseline="30000" dirty="0"/>
              <a:t>6</a:t>
            </a:r>
          </a:p>
          <a:p>
            <a:pPr lvl="1"/>
            <a:r>
              <a:rPr lang="en-US" dirty="0"/>
              <a:t>Is there a difference in HBsAg and </a:t>
            </a:r>
            <a:r>
              <a:rPr lang="en-US" dirty="0" err="1"/>
              <a:t>HBeAg</a:t>
            </a:r>
            <a:r>
              <a:rPr lang="en-US" dirty="0"/>
              <a:t> prevalence b/w various countries in HIV infection? </a:t>
            </a:r>
          </a:p>
          <a:p>
            <a:r>
              <a:rPr lang="en-US" sz="2900" dirty="0"/>
              <a:t>Maternal HBV Viremia is Important for Perinatal and Maternal Long Term Outcomes and in HBV Monoinfection, </a:t>
            </a:r>
            <a:r>
              <a:rPr lang="en-US" sz="2900" dirty="0" err="1"/>
              <a:t>HBe-agemia</a:t>
            </a:r>
            <a:r>
              <a:rPr lang="en-US" sz="2900" dirty="0"/>
              <a:t> predictive of elevated HBV VL</a:t>
            </a:r>
          </a:p>
          <a:p>
            <a:pPr lvl="1"/>
            <a:r>
              <a:rPr lang="en-US" dirty="0"/>
              <a:t>What are the predictors of elevated HBV VLs? </a:t>
            </a:r>
          </a:p>
          <a:p>
            <a:pPr lvl="1"/>
            <a:r>
              <a:rPr lang="en-US" dirty="0"/>
              <a:t>Is </a:t>
            </a:r>
            <a:r>
              <a:rPr lang="en-US" dirty="0" err="1"/>
              <a:t>HBeAg</a:t>
            </a:r>
            <a:r>
              <a:rPr lang="en-US" dirty="0"/>
              <a:t> predictive of HBV VL in pregnant women living with HIV?</a:t>
            </a:r>
            <a:endParaRPr lang="en-US" baseline="30000" dirty="0"/>
          </a:p>
          <a:p>
            <a:pPr lvl="1"/>
            <a:endParaRPr lang="en-US" baseline="30000" dirty="0"/>
          </a:p>
          <a:p>
            <a:pPr lvl="1"/>
            <a:endParaRPr lang="en-US" dirty="0"/>
          </a:p>
          <a:p>
            <a:pPr marL="0" indent="0">
              <a:buNone/>
            </a:pPr>
            <a:endParaRPr lang="en-US" dirty="0"/>
          </a:p>
        </p:txBody>
      </p:sp>
      <p:sp>
        <p:nvSpPr>
          <p:cNvPr id="4" name="TextBox 3"/>
          <p:cNvSpPr txBox="1"/>
          <p:nvPr/>
        </p:nvSpPr>
        <p:spPr>
          <a:xfrm>
            <a:off x="0" y="6237090"/>
            <a:ext cx="11673840" cy="584775"/>
          </a:xfrm>
          <a:prstGeom prst="rect">
            <a:avLst/>
          </a:prstGeom>
          <a:noFill/>
        </p:spPr>
        <p:txBody>
          <a:bodyPr wrap="square" rtlCol="0">
            <a:spAutoFit/>
          </a:bodyPr>
          <a:lstStyle/>
          <a:p>
            <a:r>
              <a:rPr lang="en-US" altLang="en-US" sz="1600" dirty="0"/>
              <a:t>1) </a:t>
            </a:r>
            <a:r>
              <a:rPr lang="en-US" altLang="en-US" sz="1600" dirty="0" err="1"/>
              <a:t>Fomulu</a:t>
            </a:r>
            <a:r>
              <a:rPr lang="en-US" altLang="en-US" sz="1600" dirty="0"/>
              <a:t> BMC </a:t>
            </a:r>
            <a:r>
              <a:rPr lang="en-US" altLang="en-US" sz="1600" dirty="0" err="1"/>
              <a:t>Preg</a:t>
            </a:r>
            <a:r>
              <a:rPr lang="en-US" altLang="en-US" sz="1600" dirty="0"/>
              <a:t> Childbirth 2013. 2) </a:t>
            </a:r>
            <a:r>
              <a:rPr lang="en-US" altLang="en-US" sz="1600" dirty="0" err="1"/>
              <a:t>Rouet</a:t>
            </a:r>
            <a:r>
              <a:rPr lang="en-US" altLang="en-US" sz="1600" dirty="0"/>
              <a:t> J Med </a:t>
            </a:r>
            <a:r>
              <a:rPr lang="en-US" altLang="en-US" sz="1600" dirty="0" err="1"/>
              <a:t>Virol</a:t>
            </a:r>
            <a:r>
              <a:rPr lang="en-US" altLang="en-US" sz="1600" dirty="0"/>
              <a:t> 2004. 3) </a:t>
            </a:r>
            <a:r>
              <a:rPr lang="en-US" altLang="en-US" sz="1600" dirty="0" err="1"/>
              <a:t>Chasela</a:t>
            </a:r>
            <a:r>
              <a:rPr lang="en-US" altLang="en-US" sz="1600" dirty="0"/>
              <a:t> J </a:t>
            </a:r>
            <a:r>
              <a:rPr lang="en-US" altLang="en-US" sz="1600" dirty="0" err="1"/>
              <a:t>Hepatol</a:t>
            </a:r>
            <a:r>
              <a:rPr lang="en-US" altLang="en-US" sz="1600" dirty="0"/>
              <a:t> 2014. 4) </a:t>
            </a:r>
            <a:r>
              <a:rPr lang="en-US" altLang="en-US" sz="1600" dirty="0" err="1"/>
              <a:t>Andersson</a:t>
            </a:r>
            <a:r>
              <a:rPr lang="en-US" altLang="en-US" sz="1600" dirty="0"/>
              <a:t> Vaccine 2013. 5) </a:t>
            </a:r>
            <a:r>
              <a:rPr lang="en-US" altLang="en-US" sz="1600" dirty="0" err="1"/>
              <a:t>Bayo</a:t>
            </a:r>
            <a:r>
              <a:rPr lang="en-US" altLang="en-US" sz="1600" dirty="0"/>
              <a:t> P BMJ Open 2014 6) WHO Guidelines Prevention of MTCT of HBV 2020.</a:t>
            </a:r>
            <a:endParaRPr lang="en-US" sz="1600" dirty="0"/>
          </a:p>
        </p:txBody>
      </p:sp>
    </p:spTree>
    <p:extLst>
      <p:ext uri="{BB962C8B-B14F-4D97-AF65-F5344CB8AC3E}">
        <p14:creationId xmlns:p14="http://schemas.microsoft.com/office/powerpoint/2010/main" val="3971182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BBCB9-E05D-124C-9939-E95E92482C0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Objectives and Methods</a:t>
            </a:r>
          </a:p>
        </p:txBody>
      </p:sp>
      <p:sp>
        <p:nvSpPr>
          <p:cNvPr id="3" name="Content Placeholder 2">
            <a:extLst>
              <a:ext uri="{FF2B5EF4-FFF2-40B4-BE49-F238E27FC236}">
                <a16:creationId xmlns:a16="http://schemas.microsoft.com/office/drawing/2014/main" id="{E2B54983-DB73-0A49-8C45-556A999CE4A7}"/>
              </a:ext>
            </a:extLst>
          </p:cNvPr>
          <p:cNvSpPr>
            <a:spLocks noGrp="1"/>
          </p:cNvSpPr>
          <p:nvPr>
            <p:ph idx="1"/>
          </p:nvPr>
        </p:nvSpPr>
        <p:spPr>
          <a:xfrm>
            <a:off x="1371599" y="2318197"/>
            <a:ext cx="9724031" cy="3683358"/>
          </a:xfrm>
        </p:spPr>
        <p:txBody>
          <a:bodyPr anchor="ctr">
            <a:normAutofit/>
          </a:bodyPr>
          <a:lstStyle/>
          <a:p>
            <a:r>
              <a:rPr lang="en-US" sz="2000" dirty="0"/>
              <a:t>To characterize the prevalence and predictors of HBV infection (defined by HBsAg positivity) in the HPTN 046 cohort.</a:t>
            </a:r>
          </a:p>
          <a:p>
            <a:r>
              <a:rPr lang="en-US" sz="2000" dirty="0"/>
              <a:t>Among those with HIV/HBV, to characterize the prevalence and predictors of HBeAg status, high HBV VL (defined as HBV VL &gt; 10</a:t>
            </a:r>
            <a:r>
              <a:rPr lang="en-US" sz="2000" baseline="30000" dirty="0"/>
              <a:t>6</a:t>
            </a:r>
            <a:r>
              <a:rPr lang="en-US" sz="2000" dirty="0"/>
              <a:t> IU/ml), and maternal HBV viremia at delivery in the HPTN 046 cohort.</a:t>
            </a:r>
          </a:p>
          <a:p>
            <a:r>
              <a:rPr lang="en-US" sz="2000" dirty="0"/>
              <a:t>Post-hoc Analysis of HPTN 046 Cohort</a:t>
            </a:r>
          </a:p>
          <a:p>
            <a:pPr marL="0" indent="0">
              <a:buNone/>
            </a:pPr>
            <a:endParaRPr lang="en-US" sz="2000" dirty="0"/>
          </a:p>
        </p:txBody>
      </p:sp>
    </p:spTree>
    <p:extLst>
      <p:ext uri="{BB962C8B-B14F-4D97-AF65-F5344CB8AC3E}">
        <p14:creationId xmlns:p14="http://schemas.microsoft.com/office/powerpoint/2010/main" val="2085882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263" y="1142091"/>
            <a:ext cx="6136490" cy="4573818"/>
          </a:xfrm>
          <a:prstGeom prst="rect">
            <a:avLst/>
          </a:prstGeom>
        </p:spPr>
      </p:pic>
      <p:pic>
        <p:nvPicPr>
          <p:cNvPr id="5" name="Picture 4" descr="Map&#10;&#10;Description automatically generated">
            <a:extLst>
              <a:ext uri="{FF2B5EF4-FFF2-40B4-BE49-F238E27FC236}">
                <a16:creationId xmlns:a16="http://schemas.microsoft.com/office/drawing/2014/main" id="{94A549AF-0B37-714E-9455-2130D199D1D0}"/>
              </a:ext>
            </a:extLst>
          </p:cNvPr>
          <p:cNvPicPr>
            <a:picLocks noChangeAspect="1"/>
          </p:cNvPicPr>
          <p:nvPr/>
        </p:nvPicPr>
        <p:blipFill>
          <a:blip r:embed="rId4"/>
          <a:stretch>
            <a:fillRect/>
          </a:stretch>
        </p:blipFill>
        <p:spPr>
          <a:xfrm>
            <a:off x="7692267" y="933772"/>
            <a:ext cx="4055447" cy="5864351"/>
          </a:xfrm>
          <a:prstGeom prst="rect">
            <a:avLst/>
          </a:prstGeom>
        </p:spPr>
      </p:pic>
      <p:sp>
        <p:nvSpPr>
          <p:cNvPr id="6" name="Oval 5">
            <a:extLst>
              <a:ext uri="{FF2B5EF4-FFF2-40B4-BE49-F238E27FC236}">
                <a16:creationId xmlns:a16="http://schemas.microsoft.com/office/drawing/2014/main" id="{1BE11146-8361-2548-8B46-D474D9707DE5}"/>
              </a:ext>
            </a:extLst>
          </p:cNvPr>
          <p:cNvSpPr/>
          <p:nvPr/>
        </p:nvSpPr>
        <p:spPr>
          <a:xfrm>
            <a:off x="9949913" y="5126973"/>
            <a:ext cx="185980" cy="142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A044EE-9D8E-D04D-83B2-3C63BA2AA90C}"/>
              </a:ext>
            </a:extLst>
          </p:cNvPr>
          <p:cNvSpPr/>
          <p:nvPr/>
        </p:nvSpPr>
        <p:spPr>
          <a:xfrm>
            <a:off x="10319290" y="4674939"/>
            <a:ext cx="185980" cy="142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703FE0-2953-DC47-B129-10ADA0C30D9D}"/>
              </a:ext>
            </a:extLst>
          </p:cNvPr>
          <p:cNvSpPr/>
          <p:nvPr/>
        </p:nvSpPr>
        <p:spPr>
          <a:xfrm>
            <a:off x="10575487" y="4145246"/>
            <a:ext cx="185980" cy="142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C6E4AB-C47F-474B-9418-2942A68BB414}"/>
              </a:ext>
            </a:extLst>
          </p:cNvPr>
          <p:cNvSpPr/>
          <p:nvPr/>
        </p:nvSpPr>
        <p:spPr>
          <a:xfrm>
            <a:off x="10482497" y="3630382"/>
            <a:ext cx="92990" cy="91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5F0DD610-C7D7-1A41-B2EE-5FAC9FFC9FC2}"/>
              </a:ext>
            </a:extLst>
          </p:cNvPr>
          <p:cNvPicPr>
            <a:picLocks noChangeAspect="1"/>
          </p:cNvPicPr>
          <p:nvPr/>
        </p:nvPicPr>
        <p:blipFill>
          <a:blip r:embed="rId5"/>
          <a:stretch>
            <a:fillRect/>
          </a:stretch>
        </p:blipFill>
        <p:spPr>
          <a:xfrm>
            <a:off x="7138737" y="59877"/>
            <a:ext cx="5053263" cy="1509863"/>
          </a:xfrm>
          <a:prstGeom prst="rect">
            <a:avLst/>
          </a:prstGeom>
        </p:spPr>
      </p:pic>
    </p:spTree>
    <p:extLst>
      <p:ext uri="{BB962C8B-B14F-4D97-AF65-F5344CB8AC3E}">
        <p14:creationId xmlns:p14="http://schemas.microsoft.com/office/powerpoint/2010/main" val="2463129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50669" y="70190"/>
            <a:ext cx="9090663" cy="6775704"/>
          </a:xfrm>
          <a:prstGeom prst="rect">
            <a:avLst/>
          </a:prstGeom>
        </p:spPr>
      </p:pic>
      <p:sp>
        <p:nvSpPr>
          <p:cNvPr id="3" name="Rectangle 2">
            <a:extLst>
              <a:ext uri="{FF2B5EF4-FFF2-40B4-BE49-F238E27FC236}">
                <a16:creationId xmlns:a16="http://schemas.microsoft.com/office/drawing/2014/main" id="{8E7FF295-EB5C-F94E-8EAA-6B24BDF2CABF}"/>
              </a:ext>
            </a:extLst>
          </p:cNvPr>
          <p:cNvSpPr/>
          <p:nvPr/>
        </p:nvSpPr>
        <p:spPr>
          <a:xfrm>
            <a:off x="1224366" y="635431"/>
            <a:ext cx="9624448" cy="6210463"/>
          </a:xfrm>
          <a:prstGeom prst="rect">
            <a:avLst/>
          </a:prstGeom>
          <a:solidFill>
            <a:schemeClr val="accent1">
              <a:lumMod val="60000"/>
              <a:lumOff val="4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351174-7293-514B-8136-A5E06D708BFF}"/>
              </a:ext>
            </a:extLst>
          </p:cNvPr>
          <p:cNvSpPr/>
          <p:nvPr/>
        </p:nvSpPr>
        <p:spPr>
          <a:xfrm>
            <a:off x="1704813" y="1790054"/>
            <a:ext cx="1177871" cy="443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Maternal Baseline Analysis</a:t>
            </a:r>
          </a:p>
        </p:txBody>
      </p:sp>
      <p:sp>
        <p:nvSpPr>
          <p:cNvPr id="5" name="Rectangle 4">
            <a:extLst>
              <a:ext uri="{FF2B5EF4-FFF2-40B4-BE49-F238E27FC236}">
                <a16:creationId xmlns:a16="http://schemas.microsoft.com/office/drawing/2014/main" id="{3622305C-8607-514B-A908-FD284F997902}"/>
              </a:ext>
            </a:extLst>
          </p:cNvPr>
          <p:cNvSpPr/>
          <p:nvPr/>
        </p:nvSpPr>
        <p:spPr>
          <a:xfrm>
            <a:off x="3036828" y="1790054"/>
            <a:ext cx="1177871" cy="443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HBV Perinatal Transmission</a:t>
            </a:r>
          </a:p>
        </p:txBody>
      </p:sp>
      <p:sp>
        <p:nvSpPr>
          <p:cNvPr id="6" name="Rectangle 5">
            <a:extLst>
              <a:ext uri="{FF2B5EF4-FFF2-40B4-BE49-F238E27FC236}">
                <a16:creationId xmlns:a16="http://schemas.microsoft.com/office/drawing/2014/main" id="{80335B12-5E84-8547-8A15-20B2F9BC77E6}"/>
              </a:ext>
            </a:extLst>
          </p:cNvPr>
          <p:cNvSpPr/>
          <p:nvPr/>
        </p:nvSpPr>
        <p:spPr>
          <a:xfrm>
            <a:off x="4584947" y="1790053"/>
            <a:ext cx="1177871" cy="443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Infant Outcomes</a:t>
            </a:r>
          </a:p>
        </p:txBody>
      </p:sp>
      <p:sp>
        <p:nvSpPr>
          <p:cNvPr id="7" name="Rectangle 6">
            <a:extLst>
              <a:ext uri="{FF2B5EF4-FFF2-40B4-BE49-F238E27FC236}">
                <a16:creationId xmlns:a16="http://schemas.microsoft.com/office/drawing/2014/main" id="{D7961884-DFC7-634A-BFE6-E02C323FCC42}"/>
              </a:ext>
            </a:extLst>
          </p:cNvPr>
          <p:cNvSpPr/>
          <p:nvPr/>
        </p:nvSpPr>
        <p:spPr>
          <a:xfrm>
            <a:off x="8488808" y="1790053"/>
            <a:ext cx="1177871" cy="443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Infant Vaccine Response</a:t>
            </a:r>
          </a:p>
        </p:txBody>
      </p:sp>
    </p:spTree>
    <p:extLst>
      <p:ext uri="{BB962C8B-B14F-4D97-AF65-F5344CB8AC3E}">
        <p14:creationId xmlns:p14="http://schemas.microsoft.com/office/powerpoint/2010/main" val="3293869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2026B6-0576-784C-B9A2-3570F9A96BE3}"/>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Methods: Statistical Analysis</a:t>
            </a:r>
          </a:p>
        </p:txBody>
      </p:sp>
      <p:sp>
        <p:nvSpPr>
          <p:cNvPr id="3" name="Content Placeholder 2">
            <a:extLst>
              <a:ext uri="{FF2B5EF4-FFF2-40B4-BE49-F238E27FC236}">
                <a16:creationId xmlns:a16="http://schemas.microsoft.com/office/drawing/2014/main" id="{7E571D4D-4A40-8345-A166-C8D8442D3248}"/>
              </a:ext>
            </a:extLst>
          </p:cNvPr>
          <p:cNvSpPr>
            <a:spLocks noGrp="1"/>
          </p:cNvSpPr>
          <p:nvPr>
            <p:ph idx="1"/>
          </p:nvPr>
        </p:nvSpPr>
        <p:spPr>
          <a:xfrm>
            <a:off x="4810259" y="649480"/>
            <a:ext cx="6555347" cy="5546047"/>
          </a:xfrm>
        </p:spPr>
        <p:txBody>
          <a:bodyPr anchor="ctr">
            <a:normAutofit/>
          </a:bodyPr>
          <a:lstStyle/>
          <a:p>
            <a:r>
              <a:rPr lang="en-US" sz="1400" dirty="0"/>
              <a:t>Summary statistics of maternal and infant demographic and clinical information at baseline were reported to characterize the study cohort by maternal HBV status and to identify potential confounders</a:t>
            </a:r>
          </a:p>
          <a:p>
            <a:r>
              <a:rPr lang="en-US" sz="1400" dirty="0"/>
              <a:t>Performed bivariate and multivariable analyses to assess the association of the following with HBV status (defined as HBsAg positivity) and its sub-categories (defined by HBeAg or HBV VL status)</a:t>
            </a:r>
          </a:p>
          <a:p>
            <a:pPr lvl="1"/>
            <a:r>
              <a:rPr lang="en-US" sz="1400" dirty="0"/>
              <a:t>Maternal demographics</a:t>
            </a:r>
          </a:p>
          <a:p>
            <a:pPr lvl="1"/>
            <a:r>
              <a:rPr lang="en-US" sz="1400" dirty="0"/>
              <a:t>HIV characteristics</a:t>
            </a:r>
          </a:p>
          <a:p>
            <a:pPr lvl="1"/>
            <a:r>
              <a:rPr lang="en-US" sz="1400" dirty="0"/>
              <a:t>HBV characteristics</a:t>
            </a:r>
          </a:p>
          <a:p>
            <a:r>
              <a:rPr lang="en-US" sz="1400" dirty="0"/>
              <a:t>Bivariate and multivariable analyses were performed among all mothers and mothers with HIV/HBV coinfection</a:t>
            </a:r>
          </a:p>
          <a:p>
            <a:pPr lvl="1"/>
            <a:r>
              <a:rPr lang="en-US" sz="1400" dirty="0"/>
              <a:t>To compare continuous variables between maternal HBV status and its sub categories, Kruskal-Wallis or Wilcoxon rank sum test was used, and to compare categorical variables, chi-square or Fisher’s exact test was utilized.</a:t>
            </a:r>
          </a:p>
          <a:p>
            <a:pPr lvl="1"/>
            <a:r>
              <a:rPr lang="en-US" sz="1400" dirty="0"/>
              <a:t>Multivariable logistic regression analyses were also preformed to evaluate the predictors of maternal HBV status and its sub-categories (HBeAg or HBV VL status) among HIV infected pregnant women</a:t>
            </a:r>
          </a:p>
          <a:p>
            <a:r>
              <a:rPr lang="en-US" sz="1400" dirty="0"/>
              <a:t>Complete case data analysis was performed, no multiple comparison adjustment was made and P-values &lt; 0.05 were considered statistically significant. All analysis were performed using SAS v9.4 (SAS Institute Inc., Cary, NC).</a:t>
            </a:r>
          </a:p>
        </p:txBody>
      </p:sp>
    </p:spTree>
    <p:extLst>
      <p:ext uri="{BB962C8B-B14F-4D97-AF65-F5344CB8AC3E}">
        <p14:creationId xmlns:p14="http://schemas.microsoft.com/office/powerpoint/2010/main" val="3417650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DCCA-E7FD-A14C-B864-CC8B85D9B748}"/>
              </a:ext>
            </a:extLst>
          </p:cNvPr>
          <p:cNvSpPr>
            <a:spLocks noGrp="1"/>
          </p:cNvSpPr>
          <p:nvPr>
            <p:ph type="title"/>
          </p:nvPr>
        </p:nvSpPr>
        <p:spPr/>
        <p:txBody>
          <a:bodyPr/>
          <a:lstStyle/>
          <a:p>
            <a:r>
              <a:rPr lang="en-US" dirty="0"/>
              <a:t>Consort Diagram v 2.0 and 3.0</a:t>
            </a:r>
          </a:p>
        </p:txBody>
      </p:sp>
      <p:pic>
        <p:nvPicPr>
          <p:cNvPr id="4" name="Picture 3">
            <a:extLst>
              <a:ext uri="{FF2B5EF4-FFF2-40B4-BE49-F238E27FC236}">
                <a16:creationId xmlns:a16="http://schemas.microsoft.com/office/drawing/2014/main" id="{A80DAE76-E736-5F4C-A7F9-9B3FEF20CC9E}"/>
              </a:ext>
            </a:extLst>
          </p:cNvPr>
          <p:cNvPicPr/>
          <p:nvPr/>
        </p:nvPicPr>
        <p:blipFill>
          <a:blip r:embed="rId2"/>
          <a:stretch>
            <a:fillRect/>
          </a:stretch>
        </p:blipFill>
        <p:spPr>
          <a:xfrm>
            <a:off x="1315234" y="1490597"/>
            <a:ext cx="8943582" cy="4885151"/>
          </a:xfrm>
          <a:prstGeom prst="rect">
            <a:avLst/>
          </a:prstGeom>
        </p:spPr>
      </p:pic>
    </p:spTree>
    <p:extLst>
      <p:ext uri="{BB962C8B-B14F-4D97-AF65-F5344CB8AC3E}">
        <p14:creationId xmlns:p14="http://schemas.microsoft.com/office/powerpoint/2010/main" val="7546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9BE8-F1DB-DAD6-2584-19D7EE36FABE}"/>
              </a:ext>
            </a:extLst>
          </p:cNvPr>
          <p:cNvSpPr>
            <a:spLocks noGrp="1"/>
          </p:cNvSpPr>
          <p:nvPr>
            <p:ph type="ctrTitle"/>
          </p:nvPr>
        </p:nvSpPr>
        <p:spPr/>
        <p:txBody>
          <a:bodyPr>
            <a:noAutofit/>
          </a:bodyPr>
          <a:lstStyle/>
          <a:p>
            <a:r>
              <a:rPr lang="en-US" sz="3600" dirty="0"/>
              <a:t>Pregnancy, HIV/Hepatitis B and the IMPAACT Network: Leveraging clinical trial repositories to answer key questions for persons living with HIV and HBV</a:t>
            </a:r>
          </a:p>
        </p:txBody>
      </p:sp>
      <p:sp>
        <p:nvSpPr>
          <p:cNvPr id="3" name="Subtitle 2">
            <a:extLst>
              <a:ext uri="{FF2B5EF4-FFF2-40B4-BE49-F238E27FC236}">
                <a16:creationId xmlns:a16="http://schemas.microsoft.com/office/drawing/2014/main" id="{5A0724E5-2703-E69A-818D-36F4A2E4EC06}"/>
              </a:ext>
            </a:extLst>
          </p:cNvPr>
          <p:cNvSpPr>
            <a:spLocks noGrp="1"/>
          </p:cNvSpPr>
          <p:nvPr>
            <p:ph type="subTitle" idx="1"/>
          </p:nvPr>
        </p:nvSpPr>
        <p:spPr/>
        <p:txBody>
          <a:bodyPr/>
          <a:lstStyle/>
          <a:p>
            <a:r>
              <a:rPr lang="en-US" dirty="0"/>
              <a:t>Debika Bhattacharya MD MSc</a:t>
            </a:r>
          </a:p>
          <a:p>
            <a:r>
              <a:rPr lang="en-US" dirty="0"/>
              <a:t>Clinical Professor of Medicine</a:t>
            </a:r>
          </a:p>
          <a:p>
            <a:r>
              <a:rPr lang="en-US" dirty="0"/>
              <a:t>University of California at Los Angeles (UCLA)</a:t>
            </a:r>
          </a:p>
        </p:txBody>
      </p:sp>
    </p:spTree>
    <p:extLst>
      <p:ext uri="{BB962C8B-B14F-4D97-AF65-F5344CB8AC3E}">
        <p14:creationId xmlns:p14="http://schemas.microsoft.com/office/powerpoint/2010/main" val="1471321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598CE8-B6DF-4E95-9D1C-EC20001EB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B19C379-8DAE-4742-AAD2-F744F2E25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034F87-F9B8-7B40-8DBE-2791720C11A4}"/>
              </a:ext>
            </a:extLst>
          </p:cNvPr>
          <p:cNvSpPr>
            <a:spLocks noGrp="1"/>
          </p:cNvSpPr>
          <p:nvPr>
            <p:ph type="title"/>
          </p:nvPr>
        </p:nvSpPr>
        <p:spPr>
          <a:xfrm>
            <a:off x="838199" y="1040400"/>
            <a:ext cx="10518775" cy="707886"/>
          </a:xfrm>
        </p:spPr>
        <p:txBody>
          <a:bodyPr anchor="b">
            <a:normAutofit/>
          </a:bodyPr>
          <a:lstStyle/>
          <a:p>
            <a:r>
              <a:rPr lang="en-US" sz="1900" b="1" dirty="0">
                <a:solidFill>
                  <a:schemeClr val="bg1"/>
                </a:solidFill>
              </a:rPr>
              <a:t>Baseline HIV/HBV Demographic Distributions By Country– Combined v2.0 &amp; v3.0-All Participants</a:t>
            </a:r>
            <a:br>
              <a:rPr lang="en-US" sz="1900" dirty="0">
                <a:solidFill>
                  <a:schemeClr val="bg1"/>
                </a:solidFill>
              </a:rPr>
            </a:br>
            <a:endParaRPr lang="en-US" sz="1900" dirty="0">
              <a:solidFill>
                <a:schemeClr val="bg1"/>
              </a:solidFill>
            </a:endParaRPr>
          </a:p>
        </p:txBody>
      </p:sp>
      <p:grpSp>
        <p:nvGrpSpPr>
          <p:cNvPr id="28" name="Group 27">
            <a:extLst>
              <a:ext uri="{FF2B5EF4-FFF2-40B4-BE49-F238E27FC236}">
                <a16:creationId xmlns:a16="http://schemas.microsoft.com/office/drawing/2014/main" id="{EA20C30D-2B42-4BE9-802E-1B5C3DE17E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12192000" cy="757168"/>
            <a:chOff x="0" y="2959818"/>
            <a:chExt cx="12192000" cy="757168"/>
          </a:xfrm>
        </p:grpSpPr>
        <p:sp>
          <p:nvSpPr>
            <p:cNvPr id="29" name="Freeform: Shape 28">
              <a:extLst>
                <a:ext uri="{FF2B5EF4-FFF2-40B4-BE49-F238E27FC236}">
                  <a16:creationId xmlns:a16="http://schemas.microsoft.com/office/drawing/2014/main" id="{BB4622B8-D880-45F9-B01D-9CC7F29A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F82728-9FC7-477A-AB1B-F202E5512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21" name="Content Placeholder 3">
            <a:extLst>
              <a:ext uri="{FF2B5EF4-FFF2-40B4-BE49-F238E27FC236}">
                <a16:creationId xmlns:a16="http://schemas.microsoft.com/office/drawing/2014/main" id="{4C128DA2-B649-A94C-9CF7-4CA5300D3E50}"/>
              </a:ext>
            </a:extLst>
          </p:cNvPr>
          <p:cNvGraphicFramePr>
            <a:graphicFrameLocks noGrp="1"/>
          </p:cNvGraphicFramePr>
          <p:nvPr>
            <p:ph idx="1"/>
          </p:nvPr>
        </p:nvGraphicFramePr>
        <p:xfrm>
          <a:off x="838200" y="3046015"/>
          <a:ext cx="10515602" cy="2810952"/>
        </p:xfrm>
        <a:graphic>
          <a:graphicData uri="http://schemas.openxmlformats.org/drawingml/2006/table">
            <a:tbl>
              <a:tblPr firstRow="1" bandRow="1">
                <a:tableStyleId>{8EC20E35-A176-4012-BC5E-935CFFF8708E}</a:tableStyleId>
              </a:tblPr>
              <a:tblGrid>
                <a:gridCol w="1455879">
                  <a:extLst>
                    <a:ext uri="{9D8B030D-6E8A-4147-A177-3AD203B41FA5}">
                      <a16:colId xmlns:a16="http://schemas.microsoft.com/office/drawing/2014/main" val="2192395528"/>
                    </a:ext>
                  </a:extLst>
                </a:gridCol>
                <a:gridCol w="1751818">
                  <a:extLst>
                    <a:ext uri="{9D8B030D-6E8A-4147-A177-3AD203B41FA5}">
                      <a16:colId xmlns:a16="http://schemas.microsoft.com/office/drawing/2014/main" val="3323879803"/>
                    </a:ext>
                  </a:extLst>
                </a:gridCol>
                <a:gridCol w="2188679">
                  <a:extLst>
                    <a:ext uri="{9D8B030D-6E8A-4147-A177-3AD203B41FA5}">
                      <a16:colId xmlns:a16="http://schemas.microsoft.com/office/drawing/2014/main" val="3958015956"/>
                    </a:ext>
                  </a:extLst>
                </a:gridCol>
                <a:gridCol w="1805055">
                  <a:extLst>
                    <a:ext uri="{9D8B030D-6E8A-4147-A177-3AD203B41FA5}">
                      <a16:colId xmlns:a16="http://schemas.microsoft.com/office/drawing/2014/main" val="317491780"/>
                    </a:ext>
                  </a:extLst>
                </a:gridCol>
                <a:gridCol w="1944412">
                  <a:extLst>
                    <a:ext uri="{9D8B030D-6E8A-4147-A177-3AD203B41FA5}">
                      <a16:colId xmlns:a16="http://schemas.microsoft.com/office/drawing/2014/main" val="1826037313"/>
                    </a:ext>
                  </a:extLst>
                </a:gridCol>
                <a:gridCol w="1369759">
                  <a:extLst>
                    <a:ext uri="{9D8B030D-6E8A-4147-A177-3AD203B41FA5}">
                      <a16:colId xmlns:a16="http://schemas.microsoft.com/office/drawing/2014/main" val="3768372596"/>
                    </a:ext>
                  </a:extLst>
                </a:gridCol>
              </a:tblGrid>
              <a:tr h="787668">
                <a:tc>
                  <a:txBody>
                    <a:bodyPr/>
                    <a:lstStyle/>
                    <a:p>
                      <a:pPr marL="0" marR="0" algn="ctr">
                        <a:spcBef>
                          <a:spcPts val="335"/>
                        </a:spcBef>
                        <a:spcAft>
                          <a:spcPts val="335"/>
                        </a:spcAft>
                      </a:pPr>
                      <a:r>
                        <a:rPr lang="en-US" sz="2500">
                          <a:effectLst/>
                        </a:rPr>
                        <a:t>Variable</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tc>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tc>
                <a:tc>
                  <a:txBody>
                    <a:bodyPr/>
                    <a:lstStyle/>
                    <a:p>
                      <a:pPr marL="0" marR="0" algn="ctr">
                        <a:spcBef>
                          <a:spcPts val="335"/>
                        </a:spcBef>
                        <a:spcAft>
                          <a:spcPts val="335"/>
                        </a:spcAft>
                      </a:pPr>
                      <a:r>
                        <a:rPr lang="en-US" sz="2500">
                          <a:effectLst/>
                        </a:rPr>
                        <a:t>HIV Monoinfected</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tc>
                <a:tc>
                  <a:txBody>
                    <a:bodyPr/>
                    <a:lstStyle/>
                    <a:p>
                      <a:pPr marL="0" marR="0" algn="ctr">
                        <a:spcBef>
                          <a:spcPts val="335"/>
                        </a:spcBef>
                        <a:spcAft>
                          <a:spcPts val="335"/>
                        </a:spcAft>
                      </a:pPr>
                      <a:r>
                        <a:rPr lang="en-US" sz="2500">
                          <a:effectLst/>
                        </a:rPr>
                        <a:t>HIV HBV Coinfected</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tc>
                <a:tc>
                  <a:txBody>
                    <a:bodyPr/>
                    <a:lstStyle/>
                    <a:p>
                      <a:pPr marL="0" marR="0" algn="ctr">
                        <a:spcBef>
                          <a:spcPts val="335"/>
                        </a:spcBef>
                        <a:spcAft>
                          <a:spcPts val="335"/>
                        </a:spcAft>
                      </a:pPr>
                      <a:r>
                        <a:rPr lang="en-US" sz="2500">
                          <a:effectLst/>
                        </a:rPr>
                        <a:t>All Participants</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tc>
                <a:tc>
                  <a:txBody>
                    <a:bodyPr/>
                    <a:lstStyle/>
                    <a:p>
                      <a:pPr marL="0" marR="0" algn="ctr">
                        <a:spcBef>
                          <a:spcPts val="335"/>
                        </a:spcBef>
                        <a:spcAft>
                          <a:spcPts val="335"/>
                        </a:spcAft>
                      </a:pPr>
                      <a:r>
                        <a:rPr lang="en-US" sz="2500">
                          <a:effectLst/>
                        </a:rPr>
                        <a:t>p Value</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tc>
                <a:extLst>
                  <a:ext uri="{0D108BD9-81ED-4DB2-BD59-A6C34878D82A}">
                    <a16:rowId xmlns:a16="http://schemas.microsoft.com/office/drawing/2014/main" val="313887832"/>
                  </a:ext>
                </a:extLst>
              </a:tr>
              <a:tr h="411872">
                <a:tc>
                  <a:txBody>
                    <a:bodyPr/>
                    <a:lstStyle/>
                    <a:p>
                      <a:pPr marL="0" marR="0" algn="ctr">
                        <a:spcBef>
                          <a:spcPts val="335"/>
                        </a:spcBef>
                        <a:spcAft>
                          <a:spcPts val="335"/>
                        </a:spcAft>
                      </a:pPr>
                      <a:r>
                        <a:rPr lang="en-US" sz="2500">
                          <a:effectLst/>
                        </a:rPr>
                        <a:t>Country</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Uganda</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710(97)</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23(3)</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733</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&lt;0.01</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extLst>
                  <a:ext uri="{0D108BD9-81ED-4DB2-BD59-A6C34878D82A}">
                    <a16:rowId xmlns:a16="http://schemas.microsoft.com/office/drawing/2014/main" val="4123334597"/>
                  </a:ext>
                </a:extLst>
              </a:tr>
              <a:tr h="411872">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Zimbabwe</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641(98)</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16(2)</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657</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extLst>
                  <a:ext uri="{0D108BD9-81ED-4DB2-BD59-A6C34878D82A}">
                    <a16:rowId xmlns:a16="http://schemas.microsoft.com/office/drawing/2014/main" val="598390728"/>
                  </a:ext>
                </a:extLst>
              </a:tr>
              <a:tr h="411872">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Tanzania</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199(91)</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19(9)</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218</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extLst>
                  <a:ext uri="{0D108BD9-81ED-4DB2-BD59-A6C34878D82A}">
                    <a16:rowId xmlns:a16="http://schemas.microsoft.com/office/drawing/2014/main" val="3591270976"/>
                  </a:ext>
                </a:extLst>
              </a:tr>
              <a:tr h="787668">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South Africa</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378(93)</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30(7)</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408</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tc>
                  <a:txBody>
                    <a:bodyPr/>
                    <a:lstStyle/>
                    <a:p>
                      <a:pPr marL="0" marR="0" algn="ctr">
                        <a:spcBef>
                          <a:spcPts val="335"/>
                        </a:spcBef>
                        <a:spcAft>
                          <a:spcPts val="335"/>
                        </a:spcAft>
                      </a:pPr>
                      <a:r>
                        <a:rPr lang="en-US" sz="2500">
                          <a:effectLst/>
                        </a:rPr>
                        <a:t> </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85799" marR="85799" marT="0" marB="0" anchor="b"/>
                </a:tc>
                <a:extLst>
                  <a:ext uri="{0D108BD9-81ED-4DB2-BD59-A6C34878D82A}">
                    <a16:rowId xmlns:a16="http://schemas.microsoft.com/office/drawing/2014/main" val="1618338602"/>
                  </a:ext>
                </a:extLst>
              </a:tr>
            </a:tbl>
          </a:graphicData>
        </a:graphic>
      </p:graphicFrame>
      <p:sp>
        <p:nvSpPr>
          <p:cNvPr id="9" name="TextBox 8">
            <a:extLst>
              <a:ext uri="{FF2B5EF4-FFF2-40B4-BE49-F238E27FC236}">
                <a16:creationId xmlns:a16="http://schemas.microsoft.com/office/drawing/2014/main" id="{C7AA76E2-D768-8B49-84B0-E26E7A987982}"/>
              </a:ext>
            </a:extLst>
          </p:cNvPr>
          <p:cNvSpPr txBox="1"/>
          <p:nvPr/>
        </p:nvSpPr>
        <p:spPr>
          <a:xfrm>
            <a:off x="526942" y="6152827"/>
            <a:ext cx="11194921" cy="369332"/>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Geographic Variation By Country in HBsAg Prevalence</a:t>
            </a:r>
          </a:p>
        </p:txBody>
      </p:sp>
    </p:spTree>
    <p:extLst>
      <p:ext uri="{BB962C8B-B14F-4D97-AF65-F5344CB8AC3E}">
        <p14:creationId xmlns:p14="http://schemas.microsoft.com/office/powerpoint/2010/main" val="709953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6ED6E-2532-6B4C-99D3-4BF2B7D35BAD}"/>
              </a:ext>
            </a:extLst>
          </p:cNvPr>
          <p:cNvSpPr>
            <a:spLocks noGrp="1"/>
          </p:cNvSpPr>
          <p:nvPr>
            <p:ph type="title"/>
          </p:nvPr>
        </p:nvSpPr>
        <p:spPr>
          <a:xfrm>
            <a:off x="330200" y="365125"/>
            <a:ext cx="10515600" cy="1325563"/>
          </a:xfrm>
        </p:spPr>
        <p:txBody>
          <a:bodyPr/>
          <a:lstStyle/>
          <a:p>
            <a:r>
              <a:rPr lang="en-US" dirty="0"/>
              <a:t>Distribution of Study Participants by Country (Regardless of ART)</a:t>
            </a:r>
          </a:p>
        </p:txBody>
      </p:sp>
      <p:pic>
        <p:nvPicPr>
          <p:cNvPr id="6" name="Picture 5"/>
          <p:cNvPicPr>
            <a:picLocks noChangeAspect="1"/>
          </p:cNvPicPr>
          <p:nvPr/>
        </p:nvPicPr>
        <p:blipFill>
          <a:blip r:embed="rId3"/>
          <a:stretch>
            <a:fillRect/>
          </a:stretch>
        </p:blipFill>
        <p:spPr>
          <a:xfrm>
            <a:off x="357187" y="2043614"/>
            <a:ext cx="11477625" cy="3972175"/>
          </a:xfrm>
          <a:prstGeom prst="rect">
            <a:avLst/>
          </a:prstGeom>
        </p:spPr>
      </p:pic>
      <p:sp>
        <p:nvSpPr>
          <p:cNvPr id="4" name="TextBox 3">
            <a:extLst>
              <a:ext uri="{FF2B5EF4-FFF2-40B4-BE49-F238E27FC236}">
                <a16:creationId xmlns:a16="http://schemas.microsoft.com/office/drawing/2014/main" id="{A3D15402-FCF8-8B40-A463-C08E74E75599}"/>
              </a:ext>
            </a:extLst>
          </p:cNvPr>
          <p:cNvSpPr txBox="1"/>
          <p:nvPr/>
        </p:nvSpPr>
        <p:spPr>
          <a:xfrm>
            <a:off x="526942" y="6152827"/>
            <a:ext cx="11194921" cy="369332"/>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Geographic Variation By Country in HBeAg Prevalence</a:t>
            </a:r>
          </a:p>
        </p:txBody>
      </p:sp>
    </p:spTree>
    <p:extLst>
      <p:ext uri="{BB962C8B-B14F-4D97-AF65-F5344CB8AC3E}">
        <p14:creationId xmlns:p14="http://schemas.microsoft.com/office/powerpoint/2010/main" val="231048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AFB3BF-A30C-0649-84AF-123BAE33B1E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700" b="1" kern="1200" dirty="0">
                <a:solidFill>
                  <a:schemeClr val="bg1"/>
                </a:solidFill>
                <a:latin typeface="+mj-lt"/>
                <a:ea typeface="+mj-ea"/>
                <a:cs typeface="+mj-cs"/>
              </a:rPr>
              <a:t>Baseline HIV/HBV Demographics – Combined v2.0 &amp; v3.0-All Participants</a:t>
            </a:r>
            <a:r>
              <a:rPr lang="en-US" sz="2700" kern="1200" dirty="0">
                <a:solidFill>
                  <a:schemeClr val="bg1"/>
                </a:solidFill>
                <a:effectLst/>
                <a:latin typeface="+mj-lt"/>
                <a:ea typeface="+mj-ea"/>
                <a:cs typeface="+mj-cs"/>
              </a:rPr>
              <a:t> </a:t>
            </a:r>
            <a:endParaRPr lang="en-US" sz="2700" kern="1200" dirty="0">
              <a:solidFill>
                <a:schemeClr val="bg1"/>
              </a:solidFill>
              <a:latin typeface="+mj-lt"/>
              <a:ea typeface="+mj-ea"/>
              <a:cs typeface="+mj-cs"/>
            </a:endParaRPr>
          </a:p>
        </p:txBody>
      </p:sp>
      <p:graphicFrame>
        <p:nvGraphicFramePr>
          <p:cNvPr id="5" name="Table 4">
            <a:extLst>
              <a:ext uri="{FF2B5EF4-FFF2-40B4-BE49-F238E27FC236}">
                <a16:creationId xmlns:a16="http://schemas.microsoft.com/office/drawing/2014/main" id="{1A0277BD-12CF-C746-B157-A6D902F435F4}"/>
              </a:ext>
            </a:extLst>
          </p:cNvPr>
          <p:cNvGraphicFramePr>
            <a:graphicFrameLocks noGrp="1"/>
          </p:cNvGraphicFramePr>
          <p:nvPr/>
        </p:nvGraphicFramePr>
        <p:xfrm>
          <a:off x="490538" y="1732549"/>
          <a:ext cx="11210925" cy="4475746"/>
        </p:xfrm>
        <a:graphic>
          <a:graphicData uri="http://schemas.openxmlformats.org/drawingml/2006/table">
            <a:tbl>
              <a:tblPr/>
              <a:tblGrid>
                <a:gridCol w="4126684">
                  <a:extLst>
                    <a:ext uri="{9D8B030D-6E8A-4147-A177-3AD203B41FA5}">
                      <a16:colId xmlns:a16="http://schemas.microsoft.com/office/drawing/2014/main" val="1868101279"/>
                    </a:ext>
                  </a:extLst>
                </a:gridCol>
                <a:gridCol w="1273593">
                  <a:extLst>
                    <a:ext uri="{9D8B030D-6E8A-4147-A177-3AD203B41FA5}">
                      <a16:colId xmlns:a16="http://schemas.microsoft.com/office/drawing/2014/main" val="985738113"/>
                    </a:ext>
                  </a:extLst>
                </a:gridCol>
                <a:gridCol w="1709292">
                  <a:extLst>
                    <a:ext uri="{9D8B030D-6E8A-4147-A177-3AD203B41FA5}">
                      <a16:colId xmlns:a16="http://schemas.microsoft.com/office/drawing/2014/main" val="2926048971"/>
                    </a:ext>
                  </a:extLst>
                </a:gridCol>
                <a:gridCol w="1668436">
                  <a:extLst>
                    <a:ext uri="{9D8B030D-6E8A-4147-A177-3AD203B41FA5}">
                      <a16:colId xmlns:a16="http://schemas.microsoft.com/office/drawing/2014/main" val="954230696"/>
                    </a:ext>
                  </a:extLst>
                </a:gridCol>
                <a:gridCol w="1709292">
                  <a:extLst>
                    <a:ext uri="{9D8B030D-6E8A-4147-A177-3AD203B41FA5}">
                      <a16:colId xmlns:a16="http://schemas.microsoft.com/office/drawing/2014/main" val="271471795"/>
                    </a:ext>
                  </a:extLst>
                </a:gridCol>
                <a:gridCol w="723628">
                  <a:extLst>
                    <a:ext uri="{9D8B030D-6E8A-4147-A177-3AD203B41FA5}">
                      <a16:colId xmlns:a16="http://schemas.microsoft.com/office/drawing/2014/main" val="2326482681"/>
                    </a:ext>
                  </a:extLst>
                </a:gridCol>
              </a:tblGrid>
              <a:tr h="261259">
                <a:tc>
                  <a:txBody>
                    <a:bodyPr/>
                    <a:lstStyle/>
                    <a:p>
                      <a:pPr marL="0" marR="0" algn="ctr" fontAlgn="t">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Variable</a:t>
                      </a:r>
                      <a:endParaRPr lang="en-US" sz="1700" b="0" i="0" u="none" strike="noStrike">
                        <a:effectLst/>
                        <a:latin typeface="Arial" panose="020B0604020202020204" pitchFamily="34" charset="0"/>
                      </a:endParaRPr>
                    </a:p>
                  </a:txBody>
                  <a:tcPr marL="40963" marR="40963" marT="9171"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HIV Monoinfected</a:t>
                      </a:r>
                      <a:endParaRPr lang="en-US" sz="1700" b="0" i="0" u="none" strike="noStrike">
                        <a:effectLst/>
                        <a:latin typeface="Arial" panose="020B0604020202020204" pitchFamily="34" charset="0"/>
                      </a:endParaRPr>
                    </a:p>
                  </a:txBody>
                  <a:tcPr marL="40963" marR="40963" marT="9171"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HIV HBV Coinfected</a:t>
                      </a:r>
                      <a:endParaRPr lang="en-US" sz="1700" b="0" i="0" u="none" strike="noStrike">
                        <a:effectLst/>
                        <a:latin typeface="Arial" panose="020B0604020202020204" pitchFamily="34" charset="0"/>
                      </a:endParaRPr>
                    </a:p>
                  </a:txBody>
                  <a:tcPr marL="40963" marR="40963" marT="9171"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 Participants</a:t>
                      </a:r>
                      <a:endParaRPr lang="en-US" sz="1700" b="0" i="0" u="none" strike="noStrike">
                        <a:effectLst/>
                        <a:latin typeface="Arial" panose="020B0604020202020204" pitchFamily="34" charset="0"/>
                      </a:endParaRPr>
                    </a:p>
                  </a:txBody>
                  <a:tcPr marL="40963" marR="40963" marT="9171"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 Value</a:t>
                      </a:r>
                      <a:endParaRPr lang="en-US" sz="1700" b="0" i="0" u="none" strike="noStrike">
                        <a:effectLst/>
                        <a:latin typeface="Arial" panose="020B0604020202020204" pitchFamily="34" charset="0"/>
                      </a:endParaRPr>
                    </a:p>
                  </a:txBody>
                  <a:tcPr marL="40963" marR="40963" marT="9171"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875932"/>
                  </a:ext>
                </a:extLst>
              </a:tr>
              <a:tr h="261259">
                <a:tc>
                  <a:txBody>
                    <a:bodyPr/>
                    <a:lstStyle/>
                    <a:p>
                      <a:pPr marL="0" marR="0" algn="ctr"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Country</a:t>
                      </a:r>
                      <a:endParaRPr lang="en-US" sz="1700" b="0" i="0" u="none" strike="noStrike">
                        <a:effectLst/>
                        <a:latin typeface="Arial" panose="020B0604020202020204" pitchFamily="34" charset="0"/>
                      </a:endParaRPr>
                    </a:p>
                  </a:txBody>
                  <a:tcPr marL="40963" marR="40963" marT="91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Uganda</a:t>
                      </a:r>
                      <a:endParaRPr lang="en-US" sz="1700" b="0" i="0" u="none" strike="noStrike">
                        <a:effectLst/>
                        <a:latin typeface="Arial" panose="020B0604020202020204" pitchFamily="34" charset="0"/>
                      </a:endParaRPr>
                    </a:p>
                  </a:txBody>
                  <a:tcPr marL="40963" marR="40963" marT="91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710(37)</a:t>
                      </a:r>
                      <a:endParaRPr lang="en-US" sz="1700" b="0" i="0" u="none" strike="noStrike">
                        <a:effectLst/>
                        <a:latin typeface="Arial" panose="020B0604020202020204" pitchFamily="34" charset="0"/>
                      </a:endParaRPr>
                    </a:p>
                  </a:txBody>
                  <a:tcPr marL="40963" marR="40963" marT="91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23(26)</a:t>
                      </a:r>
                      <a:endParaRPr lang="en-US" sz="1700" b="0" i="0" u="none" strike="noStrike">
                        <a:effectLst/>
                        <a:latin typeface="Arial" panose="020B0604020202020204" pitchFamily="34" charset="0"/>
                      </a:endParaRPr>
                    </a:p>
                  </a:txBody>
                  <a:tcPr marL="40963" marR="40963" marT="91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733</a:t>
                      </a:r>
                      <a:endParaRPr lang="en-US" sz="1700" b="0" i="0" u="none" strike="noStrike">
                        <a:effectLst/>
                        <a:latin typeface="Arial" panose="020B0604020202020204" pitchFamily="34" charset="0"/>
                      </a:endParaRPr>
                    </a:p>
                  </a:txBody>
                  <a:tcPr marL="40963" marR="40963" marT="91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&lt;0.01</a:t>
                      </a:r>
                      <a:endParaRPr lang="en-US" sz="1700" b="0" i="0" u="none" strike="noStrike">
                        <a:effectLst/>
                        <a:latin typeface="Arial" panose="020B0604020202020204" pitchFamily="34" charset="0"/>
                      </a:endParaRPr>
                    </a:p>
                  </a:txBody>
                  <a:tcPr marL="40963" marR="40963" marT="917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11564669"/>
                  </a:ext>
                </a:extLst>
              </a:tr>
              <a:tr h="261259">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Zimbabwe</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641(33)</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16(18)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657</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1883324698"/>
                  </a:ext>
                </a:extLst>
              </a:tr>
              <a:tr h="261259">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Tanzania</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199(10)</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19(22)</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1204109104"/>
                  </a:ext>
                </a:extLst>
              </a:tr>
              <a:tr h="261259">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South Africa</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378(20)</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30(34)</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408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1519149770"/>
                  </a:ext>
                </a:extLst>
              </a:tr>
              <a:tr h="261259">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Median Age</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27(23-31, N=1928)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28(24-32, N=87)</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27(23-31, N=2015)</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0.14</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3841770385"/>
                  </a:ext>
                </a:extLst>
              </a:tr>
              <a:tr h="261259">
                <a:tc>
                  <a:txBody>
                    <a:bodyPr/>
                    <a:lstStyle/>
                    <a:p>
                      <a:pPr marL="0" marR="0" algn="ctr" fontAlgn="b">
                        <a:spcBef>
                          <a:spcPts val="335"/>
                        </a:spcBef>
                        <a:spcAft>
                          <a:spcPts val="335"/>
                        </a:spcAft>
                      </a:pPr>
                      <a:r>
                        <a:rPr lang="en-US" sz="12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Median CD4* </a:t>
                      </a:r>
                      <a:r>
                        <a:rPr lang="en-US" sz="1200" b="1" i="0" u="none" strike="sng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cells/mm</a:t>
                      </a:r>
                      <a:r>
                        <a:rPr lang="en-US" sz="1200" b="1" i="0" u="none" strike="noStrike" baseline="300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3</a:t>
                      </a:r>
                      <a:r>
                        <a:rPr lang="en-US" sz="12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490(329-698, N=1925)</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417.5(262-582, N=88)</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488(326-695, N=2013)</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&lt;0.01</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3521907603"/>
                  </a:ext>
                </a:extLst>
              </a:tr>
              <a:tr h="261259">
                <a:tc>
                  <a:txBody>
                    <a:bodyPr/>
                    <a:lstStyle/>
                    <a:p>
                      <a:pPr marL="0" marR="0" algn="ctr" fontAlgn="b">
                        <a:spcBef>
                          <a:spcPts val="335"/>
                        </a:spcBef>
                        <a:spcAft>
                          <a:spcPts val="335"/>
                        </a:spcAft>
                      </a:pPr>
                      <a:r>
                        <a:rPr lang="en-US" sz="1200" b="1"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ART during Pregnancy </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N</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426(22)</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11(13)</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437</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0.03</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2736081287"/>
                  </a:ext>
                </a:extLst>
              </a:tr>
              <a:tr h="261259">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1502(78)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77(88)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1579</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2849332278"/>
                  </a:ext>
                </a:extLst>
              </a:tr>
              <a:tr h="261259">
                <a:tc>
                  <a:txBody>
                    <a:bodyPr/>
                    <a:lstStyle/>
                    <a:p>
                      <a:pPr marL="0" marR="0" algn="l"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 within 7 days prior to delivery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0.04**</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3368384413"/>
                  </a:ext>
                </a:extLst>
              </a:tr>
              <a:tr h="261259">
                <a:tc>
                  <a:txBody>
                    <a:bodyPr/>
                    <a:lstStyle/>
                    <a:p>
                      <a:pPr marL="0" marR="0" algn="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457(24)</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11(13)</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21797760"/>
                  </a:ext>
                </a:extLst>
              </a:tr>
              <a:tr h="261259">
                <a:tc>
                  <a:txBody>
                    <a:bodyPr/>
                    <a:lstStyle/>
                    <a:p>
                      <a:pPr marL="0" marR="0" algn="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1471(76)</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77(88)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1548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2704865983"/>
                  </a:ext>
                </a:extLst>
              </a:tr>
              <a:tr h="261259">
                <a:tc>
                  <a:txBody>
                    <a:bodyPr/>
                    <a:lstStyle/>
                    <a:p>
                      <a:pPr marL="0" marR="0" algn="l"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Non-HBV Active</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683(46)</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37(48)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720</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134816464"/>
                  </a:ext>
                </a:extLst>
              </a:tr>
              <a:tr h="261259">
                <a:tc>
                  <a:txBody>
                    <a:bodyPr/>
                    <a:lstStyle/>
                    <a:p>
                      <a:pPr marL="0" marR="0" algn="l"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HBV Active</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788(54)</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40(52)</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828</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2926986666"/>
                  </a:ext>
                </a:extLst>
              </a:tr>
              <a:tr h="556861">
                <a:tc>
                  <a:txBody>
                    <a:bodyPr/>
                    <a:lstStyle/>
                    <a:p>
                      <a:pPr marL="0" marR="0" algn="l" fontAlgn="b">
                        <a:spcBef>
                          <a:spcPts val="335"/>
                        </a:spcBef>
                        <a:spcAft>
                          <a:spcPts val="335"/>
                        </a:spcAft>
                      </a:pPr>
                      <a:r>
                        <a:rPr lang="en-US" sz="1200" b="1"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solidFill>
                          <a:srgbClr val="C00000"/>
                        </a:solidFill>
                        <a:effectLst/>
                        <a:latin typeface="Arial" panose="020B0604020202020204" pitchFamily="34" charset="0"/>
                      </a:endParaRPr>
                    </a:p>
                    <a:p>
                      <a:pPr marL="0" marR="0" algn="ctr" fontAlgn="b">
                        <a:spcBef>
                          <a:spcPts val="335"/>
                        </a:spcBef>
                        <a:spcAft>
                          <a:spcPts val="335"/>
                        </a:spcAft>
                      </a:pPr>
                      <a:r>
                        <a:rPr lang="en-US" sz="1200" b="1"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Median Duration of ART within 7 days prior to delivery </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61(40-85, N=1471)</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77(48-104, N=77)</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61(40-86, N=1548)</a:t>
                      </a:r>
                      <a:endParaRPr lang="en-US" sz="1700" b="0" i="0" u="none" strike="noStrike">
                        <a:solidFill>
                          <a:srgbClr val="C00000"/>
                        </a:solidFill>
                        <a:effectLst/>
                        <a:latin typeface="Arial" panose="020B0604020202020204" pitchFamily="34" charset="0"/>
                      </a:endParaRPr>
                    </a:p>
                  </a:txBody>
                  <a:tcPr marL="40963" marR="40963" marT="9171" marB="0" anchor="b">
                    <a:lnL>
                      <a:noFill/>
                    </a:lnL>
                    <a:lnR>
                      <a:noFill/>
                    </a:lnR>
                    <a:lnT>
                      <a:noFill/>
                    </a:lnT>
                    <a:lnB>
                      <a:noFill/>
                    </a:lnB>
                  </a:tcPr>
                </a:tc>
                <a:tc>
                  <a:txBody>
                    <a:bodyPr/>
                    <a:lstStyle/>
                    <a:p>
                      <a:pPr marL="0" marR="0" algn="ctr" fontAlgn="b">
                        <a:spcBef>
                          <a:spcPts val="335"/>
                        </a:spcBef>
                        <a:spcAft>
                          <a:spcPts val="335"/>
                        </a:spcAft>
                      </a:pPr>
                      <a:r>
                        <a:rPr lang="en-US" sz="12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0.01</a:t>
                      </a:r>
                      <a:endParaRPr lang="en-US" sz="1700" b="0" i="0" u="none" strike="noStrike" dirty="0">
                        <a:solidFill>
                          <a:srgbClr val="C00000"/>
                        </a:solidFill>
                        <a:effectLst/>
                        <a:latin typeface="Arial" panose="020B0604020202020204" pitchFamily="34" charset="0"/>
                      </a:endParaRPr>
                    </a:p>
                  </a:txBody>
                  <a:tcPr marL="40963" marR="40963" marT="9171" marB="0" anchor="b">
                    <a:lnL>
                      <a:noFill/>
                    </a:lnL>
                    <a:lnR>
                      <a:noFill/>
                    </a:lnR>
                    <a:lnT>
                      <a:noFill/>
                    </a:lnT>
                    <a:lnB>
                      <a:noFill/>
                    </a:lnB>
                  </a:tcPr>
                </a:tc>
                <a:extLst>
                  <a:ext uri="{0D108BD9-81ED-4DB2-BD59-A6C34878D82A}">
                    <a16:rowId xmlns:a16="http://schemas.microsoft.com/office/drawing/2014/main" val="90570100"/>
                  </a:ext>
                </a:extLst>
              </a:tr>
              <a:tr h="261259">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HBV Active ART Duration within 7 days prior to delivery</a:t>
                      </a:r>
                      <a:endParaRPr lang="en-US" sz="1700" b="0" i="0" u="none" strike="noStrike">
                        <a:effectLst/>
                        <a:latin typeface="Arial" panose="020B0604020202020204" pitchFamily="34" charset="0"/>
                      </a:endParaRPr>
                    </a:p>
                  </a:txBody>
                  <a:tcPr marL="40963" marR="40963" marT="91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700" b="0" i="0" u="none" strike="noStrike">
                        <a:effectLst/>
                        <a:latin typeface="Arial" panose="020B0604020202020204" pitchFamily="34" charset="0"/>
                      </a:endParaRPr>
                    </a:p>
                  </a:txBody>
                  <a:tcPr marL="40963" marR="40963" marT="91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61(34-152, N=787)</a:t>
                      </a:r>
                      <a:endParaRPr lang="en-US" sz="1700" b="0" i="0" u="none" strike="noStrike">
                        <a:effectLst/>
                        <a:latin typeface="Arial" panose="020B0604020202020204" pitchFamily="34" charset="0"/>
                      </a:endParaRPr>
                    </a:p>
                  </a:txBody>
                  <a:tcPr marL="40963" marR="40963" marT="91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85(30-387, N=40)</a:t>
                      </a:r>
                      <a:endParaRPr lang="en-US" sz="1700" b="0" i="0" u="none" strike="noStrike">
                        <a:effectLst/>
                        <a:latin typeface="Arial" panose="020B0604020202020204" pitchFamily="34" charset="0"/>
                      </a:endParaRPr>
                    </a:p>
                  </a:txBody>
                  <a:tcPr marL="40963" marR="40963" marT="91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2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61(34-160, N=827)</a:t>
                      </a:r>
                      <a:endParaRPr lang="en-US" sz="1700" b="0" i="0" u="none" strike="noStrike">
                        <a:effectLst/>
                        <a:latin typeface="Arial" panose="020B0604020202020204" pitchFamily="34" charset="0"/>
                      </a:endParaRPr>
                    </a:p>
                  </a:txBody>
                  <a:tcPr marL="40963" marR="40963" marT="91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2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0.32</a:t>
                      </a:r>
                      <a:endParaRPr lang="en-US" sz="1700" b="0" i="0" u="none" strike="noStrike" dirty="0">
                        <a:effectLst/>
                        <a:latin typeface="Arial" panose="020B0604020202020204" pitchFamily="34" charset="0"/>
                      </a:endParaRPr>
                    </a:p>
                  </a:txBody>
                  <a:tcPr marL="40963" marR="40963" marT="917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331178"/>
                  </a:ext>
                </a:extLst>
              </a:tr>
            </a:tbl>
          </a:graphicData>
        </a:graphic>
      </p:graphicFrame>
      <p:sp>
        <p:nvSpPr>
          <p:cNvPr id="6" name="TextBox 5">
            <a:extLst>
              <a:ext uri="{FF2B5EF4-FFF2-40B4-BE49-F238E27FC236}">
                <a16:creationId xmlns:a16="http://schemas.microsoft.com/office/drawing/2014/main" id="{9112D2BF-92BA-234B-A054-F418A0066505}"/>
              </a:ext>
            </a:extLst>
          </p:cNvPr>
          <p:cNvSpPr txBox="1"/>
          <p:nvPr/>
        </p:nvSpPr>
        <p:spPr>
          <a:xfrm>
            <a:off x="498539" y="6367875"/>
            <a:ext cx="11194921" cy="369332"/>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Amongst HIV/HBV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Lower Median CD4, higher likelihood of ART, longer duration of ART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84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9129-7892-7146-8648-E3A66B12CE93}"/>
              </a:ext>
            </a:extLst>
          </p:cNvPr>
          <p:cNvSpPr>
            <a:spLocks noGrp="1"/>
          </p:cNvSpPr>
          <p:nvPr>
            <p:ph type="title"/>
          </p:nvPr>
        </p:nvSpPr>
        <p:spPr>
          <a:xfrm>
            <a:off x="355599" y="291090"/>
            <a:ext cx="10515599" cy="1263390"/>
          </a:xfrm>
        </p:spPr>
        <p:txBody>
          <a:bodyPr vert="horz" lIns="91440" tIns="45720" rIns="91440" bIns="45720" rtlCol="0" anchor="b">
            <a:noAutofit/>
          </a:bodyPr>
          <a:lstStyle/>
          <a:p>
            <a:r>
              <a:rPr lang="en-US" kern="1200" dirty="0">
                <a:solidFill>
                  <a:schemeClr val="tx1"/>
                </a:solidFill>
                <a:latin typeface="+mj-lt"/>
                <a:ea typeface="+mj-ea"/>
                <a:cs typeface="+mj-cs"/>
              </a:rPr>
              <a:t>Characterization and Predictors of Maternal High HBV VL at Delivery</a:t>
            </a:r>
          </a:p>
        </p:txBody>
      </p:sp>
      <p:graphicFrame>
        <p:nvGraphicFramePr>
          <p:cNvPr id="3" name="Table 2">
            <a:extLst>
              <a:ext uri="{FF2B5EF4-FFF2-40B4-BE49-F238E27FC236}">
                <a16:creationId xmlns:a16="http://schemas.microsoft.com/office/drawing/2014/main" id="{4E35F146-E492-2044-8F90-E1C65E3CBE80}"/>
              </a:ext>
            </a:extLst>
          </p:cNvPr>
          <p:cNvGraphicFramePr>
            <a:graphicFrameLocks noGrp="1"/>
          </p:cNvGraphicFramePr>
          <p:nvPr/>
        </p:nvGraphicFramePr>
        <p:xfrm>
          <a:off x="1011177" y="1634689"/>
          <a:ext cx="9592655" cy="3980047"/>
        </p:xfrm>
        <a:graphic>
          <a:graphicData uri="http://schemas.openxmlformats.org/drawingml/2006/table">
            <a:tbl>
              <a:tblPr/>
              <a:tblGrid>
                <a:gridCol w="3806961">
                  <a:extLst>
                    <a:ext uri="{9D8B030D-6E8A-4147-A177-3AD203B41FA5}">
                      <a16:colId xmlns:a16="http://schemas.microsoft.com/office/drawing/2014/main" val="1569124110"/>
                    </a:ext>
                  </a:extLst>
                </a:gridCol>
                <a:gridCol w="961917">
                  <a:extLst>
                    <a:ext uri="{9D8B030D-6E8A-4147-A177-3AD203B41FA5}">
                      <a16:colId xmlns:a16="http://schemas.microsoft.com/office/drawing/2014/main" val="175625012"/>
                    </a:ext>
                  </a:extLst>
                </a:gridCol>
                <a:gridCol w="1415275">
                  <a:extLst>
                    <a:ext uri="{9D8B030D-6E8A-4147-A177-3AD203B41FA5}">
                      <a16:colId xmlns:a16="http://schemas.microsoft.com/office/drawing/2014/main" val="2595395837"/>
                    </a:ext>
                  </a:extLst>
                </a:gridCol>
                <a:gridCol w="1409105">
                  <a:extLst>
                    <a:ext uri="{9D8B030D-6E8A-4147-A177-3AD203B41FA5}">
                      <a16:colId xmlns:a16="http://schemas.microsoft.com/office/drawing/2014/main" val="1376123773"/>
                    </a:ext>
                  </a:extLst>
                </a:gridCol>
                <a:gridCol w="1305791">
                  <a:extLst>
                    <a:ext uri="{9D8B030D-6E8A-4147-A177-3AD203B41FA5}">
                      <a16:colId xmlns:a16="http://schemas.microsoft.com/office/drawing/2014/main" val="2708569641"/>
                    </a:ext>
                  </a:extLst>
                </a:gridCol>
                <a:gridCol w="693606">
                  <a:extLst>
                    <a:ext uri="{9D8B030D-6E8A-4147-A177-3AD203B41FA5}">
                      <a16:colId xmlns:a16="http://schemas.microsoft.com/office/drawing/2014/main" val="1838031434"/>
                    </a:ext>
                  </a:extLst>
                </a:gridCol>
              </a:tblGrid>
              <a:tr h="197355">
                <a:tc>
                  <a:txBody>
                    <a:bodyPr/>
                    <a:lstStyle/>
                    <a:p>
                      <a:pPr marL="0" marR="0" algn="ctr" fontAlgn="t">
                        <a:spcBef>
                          <a:spcPts val="335"/>
                        </a:spcBef>
                        <a:spcAft>
                          <a:spcPts val="335"/>
                        </a:spcAft>
                      </a:pP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Variable</a:t>
                      </a:r>
                      <a:endParaRPr lang="en-US" sz="1800" b="0" i="0" u="none" strike="noStrike">
                        <a:effectLst/>
                        <a:latin typeface="Arial" panose="020B0604020202020204" pitchFamily="34" charset="0"/>
                      </a:endParaRPr>
                    </a:p>
                  </a:txBody>
                  <a:tcPr marL="42322" marR="42322" marT="94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HBV VL &lt;10</a:t>
                      </a:r>
                      <a:r>
                        <a:rPr lang="en-US" sz="1100" b="1" i="0" u="none" strike="noStrike" baseline="30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a:t>
                      </a: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IU/ml</a:t>
                      </a:r>
                      <a:endParaRPr lang="en-US" sz="1800" b="0" i="0" u="none" strike="noStrike">
                        <a:effectLst/>
                        <a:latin typeface="Arial" panose="020B0604020202020204" pitchFamily="34" charset="0"/>
                      </a:endParaRPr>
                    </a:p>
                  </a:txBody>
                  <a:tcPr marL="42322" marR="42322" marT="94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HBV VL ≥10</a:t>
                      </a:r>
                      <a:r>
                        <a:rPr lang="en-US" sz="1100" b="1" i="0" u="none" strike="noStrike" baseline="30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a:t>
                      </a: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IU/ml</a:t>
                      </a:r>
                      <a:endParaRPr lang="en-US" sz="1800" b="0" i="0" u="none" strike="noStrike">
                        <a:effectLst/>
                        <a:latin typeface="Arial" panose="020B0604020202020204" pitchFamily="34" charset="0"/>
                      </a:endParaRPr>
                    </a:p>
                  </a:txBody>
                  <a:tcPr marL="42322" marR="42322" marT="94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 HIV HBV</a:t>
                      </a:r>
                      <a:endParaRPr lang="en-US" sz="1800" b="0" i="0" u="none" strike="noStrike">
                        <a:effectLst/>
                        <a:latin typeface="Arial" panose="020B0604020202020204" pitchFamily="34" charset="0"/>
                      </a:endParaRPr>
                    </a:p>
                  </a:txBody>
                  <a:tcPr marL="42322" marR="42322" marT="94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335"/>
                        </a:spcBef>
                        <a:spcAft>
                          <a:spcPts val="335"/>
                        </a:spcAft>
                      </a:pPr>
                      <a:r>
                        <a:rPr lang="en-US" sz="11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 Value</a:t>
                      </a:r>
                      <a:endParaRPr lang="en-US" sz="1800" b="0" i="0" u="none" strike="noStrike">
                        <a:effectLst/>
                        <a:latin typeface="Arial" panose="020B0604020202020204" pitchFamily="34" charset="0"/>
                      </a:endParaRPr>
                    </a:p>
                  </a:txBody>
                  <a:tcPr marL="42322" marR="42322" marT="94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431804"/>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Country</a:t>
                      </a:r>
                      <a:endParaRPr lang="en-US" sz="1800" b="0" i="0" u="none" strike="noStrike">
                        <a:effectLst/>
                        <a:latin typeface="Arial" panose="020B0604020202020204" pitchFamily="34" charset="0"/>
                      </a:endParaRPr>
                    </a:p>
                  </a:txBody>
                  <a:tcPr marL="42322" marR="42322" marT="94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Uganda</a:t>
                      </a:r>
                      <a:endParaRPr lang="en-US" sz="1800" b="0" i="0" u="none" strike="noStrike">
                        <a:effectLst/>
                        <a:latin typeface="Arial" panose="020B0604020202020204" pitchFamily="34" charset="0"/>
                      </a:endParaRPr>
                    </a:p>
                  </a:txBody>
                  <a:tcPr marL="42322" marR="42322" marT="94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18(23)</a:t>
                      </a:r>
                      <a:endParaRPr lang="en-US" sz="1800" b="0" i="0" u="none" strike="noStrike">
                        <a:effectLst/>
                        <a:latin typeface="Arial" panose="020B0604020202020204" pitchFamily="34" charset="0"/>
                      </a:endParaRPr>
                    </a:p>
                  </a:txBody>
                  <a:tcPr marL="42322" marR="42322" marT="94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5(50)</a:t>
                      </a:r>
                      <a:endParaRPr lang="en-US" sz="1800" b="0" i="0" u="none" strike="noStrike">
                        <a:effectLst/>
                        <a:latin typeface="Arial" panose="020B0604020202020204" pitchFamily="34" charset="0"/>
                      </a:endParaRPr>
                    </a:p>
                  </a:txBody>
                  <a:tcPr marL="42322" marR="42322" marT="94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1800" b="0" i="0" u="none" strike="noStrike">
                        <a:effectLst/>
                        <a:latin typeface="Arial" panose="020B0604020202020204" pitchFamily="34" charset="0"/>
                      </a:endParaRPr>
                    </a:p>
                  </a:txBody>
                  <a:tcPr marL="42322" marR="42322" marT="94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0.42</a:t>
                      </a:r>
                      <a:endParaRPr lang="en-US" sz="1800" b="0" i="0" u="none" strike="noStrike">
                        <a:effectLst/>
                        <a:latin typeface="Arial" panose="020B0604020202020204" pitchFamily="34" charset="0"/>
                      </a:endParaRPr>
                    </a:p>
                  </a:txBody>
                  <a:tcPr marL="42322" marR="42322" marT="947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11105877"/>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Zimbabwe</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15(19)</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115022587"/>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Tanzania</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18(23)</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2903525299"/>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South Africa</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27(35)</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1197549453"/>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Median Age</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27(23-32, N=77)</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28.5(27-32, N=10)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28(24-32, N=87)</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0.47</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961012784"/>
                  </a:ext>
                </a:extLst>
              </a:tr>
              <a:tr h="353608">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Median CD4* (cells/mm</a:t>
                      </a:r>
                      <a:r>
                        <a:rPr lang="en-US" sz="1100" b="0" i="0" u="none" strike="noStrike" baseline="30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433.5(263-609, N=78)</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319.5(210-454, N=10)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417.5(262-582, N=88)</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0.22</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797275311"/>
                  </a:ext>
                </a:extLst>
              </a:tr>
              <a:tr h="197355">
                <a:tc>
                  <a:txBody>
                    <a:bodyPr/>
                    <a:lstStyle/>
                    <a:p>
                      <a:pPr marL="0" marR="0" algn="ctr" fontAlgn="b">
                        <a:spcBef>
                          <a:spcPts val="335"/>
                        </a:spcBef>
                        <a:spcAft>
                          <a:spcPts val="335"/>
                        </a:spcAft>
                      </a:pPr>
                      <a:r>
                        <a:rPr lang="en-US" sz="1100" b="1" i="0" u="none" strike="noStrike" dirty="0" err="1">
                          <a:solidFill>
                            <a:srgbClr val="C00000"/>
                          </a:solidFill>
                          <a:effectLst/>
                          <a:latin typeface="Arial" panose="020B0604020202020204" pitchFamily="34" charset="0"/>
                          <a:ea typeface="Calibri" panose="020F0502020204030204" pitchFamily="34" charset="0"/>
                          <a:cs typeface="Times New Roman" panose="02020603050405020304" pitchFamily="18" charset="0"/>
                        </a:rPr>
                        <a:t>HBeAg</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Neg</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1"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65(83)</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1"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1(10)</a:t>
                      </a:r>
                      <a:endParaRPr lang="en-US" sz="1800" b="0" i="0" u="none" strike="noStrike">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1"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66</a:t>
                      </a:r>
                      <a:endParaRPr lang="en-US" sz="1800" b="0" i="0" u="none" strike="noStrike">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1"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&lt;0.01</a:t>
                      </a:r>
                      <a:endParaRPr lang="en-US" sz="1800" b="0" i="0" u="none" strike="noStrike">
                        <a:solidFill>
                          <a:srgbClr val="C00000"/>
                        </a:solidFill>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1221336128"/>
                  </a:ext>
                </a:extLst>
              </a:tr>
              <a:tr h="197355">
                <a:tc>
                  <a:txBody>
                    <a:bodyPr/>
                    <a:lstStyle/>
                    <a:p>
                      <a:pPr marL="0" marR="0" algn="ctr" fontAlgn="b">
                        <a:spcBef>
                          <a:spcPts val="335"/>
                        </a:spcBef>
                        <a:spcAft>
                          <a:spcPts val="335"/>
                        </a:spcAft>
                      </a:pPr>
                      <a:r>
                        <a:rPr lang="en-US" sz="1100" b="0" i="0" u="none" strike="noStrike">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Pos</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13(17)</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9(90)</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22</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dirty="0">
                        <a:solidFill>
                          <a:srgbClr val="C00000"/>
                        </a:solidFill>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2330827416"/>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 during Pregnancy</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9(12)</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1800" b="0" i="0" u="none" strike="noStrike" dirty="0">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0.61</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4072347936"/>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69(88)</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3563548482"/>
                  </a:ext>
                </a:extLst>
              </a:tr>
              <a:tr h="353608">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Median Duration of ART within 7 days prior to delivery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69(43 -99, N=69)</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93.5(71.5-1236.5, N=8)</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77(48-104, N=77)</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0.06</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1188674137"/>
                  </a:ext>
                </a:extLst>
              </a:tr>
              <a:tr h="353608">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Median Duration of HBV Active ART within 7 days prior to delivery</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78.5(30-188.5, N=36)</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1236.5(545-1395, N=4)</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85(30-387, N=40)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0.11</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3575151960"/>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 within 7 days prior to delivery</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9(12)</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0.80**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3461659904"/>
                  </a:ext>
                </a:extLst>
              </a:tr>
              <a:tr h="353608">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Non-HBV Active</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33(42)</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4(40)</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1180584551"/>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HBV Active</a:t>
                      </a:r>
                      <a:endParaRPr lang="en-US" sz="1800" b="0" i="0" u="none" strike="noStrike" dirty="0">
                        <a:solidFill>
                          <a:srgbClr val="FF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36(46)</a:t>
                      </a:r>
                      <a:endParaRPr lang="en-US" sz="1800" b="0" i="0" u="none" strike="noStrike" dirty="0">
                        <a:solidFill>
                          <a:srgbClr val="FF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4(40)</a:t>
                      </a:r>
                      <a:endParaRPr lang="en-US" sz="1800" b="0" i="0" u="none" strike="noStrike" dirty="0">
                        <a:solidFill>
                          <a:srgbClr val="FF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40</a:t>
                      </a:r>
                      <a:endParaRPr lang="en-US" sz="1800" b="0" i="0" u="none" strike="noStrike" dirty="0">
                        <a:solidFill>
                          <a:srgbClr val="FF0000"/>
                        </a:solidFill>
                        <a:effectLst/>
                        <a:latin typeface="Arial" panose="020B0604020202020204" pitchFamily="34" charset="0"/>
                      </a:endParaRPr>
                    </a:p>
                  </a:txBody>
                  <a:tcPr marL="42322" marR="42322" marT="9475" marB="0" anchor="b">
                    <a:lnL>
                      <a:noFill/>
                    </a:lnL>
                    <a:lnR>
                      <a:noFill/>
                    </a:lnR>
                    <a:lnT>
                      <a:noFill/>
                    </a:lnT>
                    <a:lnB>
                      <a:noFill/>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a:noFill/>
                    </a:lnB>
                  </a:tcPr>
                </a:tc>
                <a:extLst>
                  <a:ext uri="{0D108BD9-81ED-4DB2-BD59-A6C34878D82A}">
                    <a16:rowId xmlns:a16="http://schemas.microsoft.com/office/drawing/2014/main" val="2359866830"/>
                  </a:ext>
                </a:extLst>
              </a:tr>
              <a:tr h="197355">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42322" marR="42322" marT="94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1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ART</a:t>
                      </a:r>
                      <a:endParaRPr lang="en-US" sz="1800" b="0" i="0" u="none" strike="noStrike" dirty="0">
                        <a:effectLst/>
                        <a:latin typeface="Arial" panose="020B0604020202020204" pitchFamily="34" charset="0"/>
                      </a:endParaRPr>
                    </a:p>
                  </a:txBody>
                  <a:tcPr marL="42322" marR="42322" marT="94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1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69(88)</a:t>
                      </a:r>
                      <a:endParaRPr lang="en-US" sz="1800" b="0" i="0" u="none" strike="noStrike" dirty="0">
                        <a:effectLst/>
                        <a:latin typeface="Arial" panose="020B0604020202020204" pitchFamily="34" charset="0"/>
                      </a:endParaRPr>
                    </a:p>
                  </a:txBody>
                  <a:tcPr marL="42322" marR="42322" marT="94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1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8(80)</a:t>
                      </a:r>
                      <a:endParaRPr lang="en-US" sz="1800" b="0" i="0" u="none" strike="noStrike" dirty="0">
                        <a:effectLst/>
                        <a:latin typeface="Arial" panose="020B0604020202020204" pitchFamily="34" charset="0"/>
                      </a:endParaRPr>
                    </a:p>
                  </a:txBody>
                  <a:tcPr marL="42322" marR="42322" marT="94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1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a:t>
                      </a:r>
                      <a:endParaRPr lang="en-US" sz="1800" b="0" i="0" u="none" strike="noStrike">
                        <a:effectLst/>
                        <a:latin typeface="Arial" panose="020B0604020202020204" pitchFamily="34" charset="0"/>
                      </a:endParaRPr>
                    </a:p>
                  </a:txBody>
                  <a:tcPr marL="42322" marR="42322" marT="94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b">
                        <a:spcBef>
                          <a:spcPts val="335"/>
                        </a:spcBef>
                        <a:spcAft>
                          <a:spcPts val="335"/>
                        </a:spcAft>
                      </a:pPr>
                      <a:r>
                        <a:rPr lang="en-US" sz="11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0" i="0" u="none" strike="noStrike" dirty="0">
                        <a:effectLst/>
                        <a:latin typeface="Arial" panose="020B0604020202020204" pitchFamily="34" charset="0"/>
                      </a:endParaRPr>
                    </a:p>
                  </a:txBody>
                  <a:tcPr marL="42322" marR="42322" marT="947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5033"/>
                  </a:ext>
                </a:extLst>
              </a:tr>
            </a:tbl>
          </a:graphicData>
        </a:graphic>
      </p:graphicFrame>
      <p:sp>
        <p:nvSpPr>
          <p:cNvPr id="4" name="TextBox 3">
            <a:extLst>
              <a:ext uri="{FF2B5EF4-FFF2-40B4-BE49-F238E27FC236}">
                <a16:creationId xmlns:a16="http://schemas.microsoft.com/office/drawing/2014/main" id="{DE493DF0-A205-4D4E-8199-98C866E5FF07}"/>
              </a:ext>
            </a:extLst>
          </p:cNvPr>
          <p:cNvSpPr txBox="1"/>
          <p:nvPr/>
        </p:nvSpPr>
        <p:spPr>
          <a:xfrm>
            <a:off x="498539" y="5918696"/>
            <a:ext cx="11194921" cy="64633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 of those with high HBV VL were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HBeAg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those with high HBV VL, 40% (4/10) were on HBV-active ART</a:t>
            </a:r>
          </a:p>
        </p:txBody>
      </p:sp>
    </p:spTree>
    <p:extLst>
      <p:ext uri="{BB962C8B-B14F-4D97-AF65-F5344CB8AC3E}">
        <p14:creationId xmlns:p14="http://schemas.microsoft.com/office/powerpoint/2010/main" val="2737844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5333-BBE4-8F41-8D0C-45ACDD3A8EEF}"/>
              </a:ext>
            </a:extLst>
          </p:cNvPr>
          <p:cNvSpPr>
            <a:spLocks noGrp="1"/>
          </p:cNvSpPr>
          <p:nvPr>
            <p:ph type="title"/>
          </p:nvPr>
        </p:nvSpPr>
        <p:spPr>
          <a:xfrm>
            <a:off x="406400" y="365125"/>
            <a:ext cx="10515600" cy="1325563"/>
          </a:xfrm>
        </p:spPr>
        <p:txBody>
          <a:bodyPr>
            <a:normAutofit/>
          </a:bodyPr>
          <a:lstStyle/>
          <a:p>
            <a:r>
              <a:rPr lang="en-US" dirty="0"/>
              <a:t>MV Predictors of Maternal High HBV VL status (All- including ART naïve and on ART) </a:t>
            </a:r>
          </a:p>
        </p:txBody>
      </p:sp>
      <p:pic>
        <p:nvPicPr>
          <p:cNvPr id="7" name="Picture 6"/>
          <p:cNvPicPr>
            <a:picLocks noChangeAspect="1"/>
          </p:cNvPicPr>
          <p:nvPr/>
        </p:nvPicPr>
        <p:blipFill>
          <a:blip r:embed="rId3"/>
          <a:stretch>
            <a:fillRect/>
          </a:stretch>
        </p:blipFill>
        <p:spPr>
          <a:xfrm>
            <a:off x="454947" y="1881187"/>
            <a:ext cx="11282106" cy="4166687"/>
          </a:xfrm>
          <a:prstGeom prst="rect">
            <a:avLst/>
          </a:prstGeom>
        </p:spPr>
      </p:pic>
      <p:sp>
        <p:nvSpPr>
          <p:cNvPr id="4" name="TextBox 3">
            <a:extLst>
              <a:ext uri="{FF2B5EF4-FFF2-40B4-BE49-F238E27FC236}">
                <a16:creationId xmlns:a16="http://schemas.microsoft.com/office/drawing/2014/main" id="{D568A309-C561-974E-A9E5-E95651EEF730}"/>
              </a:ext>
            </a:extLst>
          </p:cNvPr>
          <p:cNvSpPr txBox="1"/>
          <p:nvPr/>
        </p:nvSpPr>
        <p:spPr>
          <a:xfrm>
            <a:off x="498539" y="6367875"/>
            <a:ext cx="11194921" cy="369332"/>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HBeAg-emia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Associated with High HBV VL</a:t>
            </a:r>
          </a:p>
        </p:txBody>
      </p:sp>
    </p:spTree>
    <p:extLst>
      <p:ext uri="{BB962C8B-B14F-4D97-AF65-F5344CB8AC3E}">
        <p14:creationId xmlns:p14="http://schemas.microsoft.com/office/powerpoint/2010/main" val="1352731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428F-3D21-BD4B-9C90-5948BC506C27}"/>
              </a:ext>
            </a:extLst>
          </p:cNvPr>
          <p:cNvSpPr>
            <a:spLocks noGrp="1"/>
          </p:cNvSpPr>
          <p:nvPr>
            <p:ph type="title"/>
          </p:nvPr>
        </p:nvSpPr>
        <p:spPr>
          <a:xfrm>
            <a:off x="292100" y="167005"/>
            <a:ext cx="10515600" cy="1325563"/>
          </a:xfrm>
        </p:spPr>
        <p:txBody>
          <a:bodyPr/>
          <a:lstStyle/>
          <a:p>
            <a:r>
              <a:rPr lang="en-US" dirty="0"/>
              <a:t>Maternal HBV DR by Country and ART Status</a:t>
            </a:r>
          </a:p>
        </p:txBody>
      </p:sp>
      <p:pic>
        <p:nvPicPr>
          <p:cNvPr id="6" name="Picture 5"/>
          <p:cNvPicPr>
            <a:picLocks noChangeAspect="1"/>
          </p:cNvPicPr>
          <p:nvPr/>
        </p:nvPicPr>
        <p:blipFill>
          <a:blip r:embed="rId3"/>
          <a:stretch>
            <a:fillRect/>
          </a:stretch>
        </p:blipFill>
        <p:spPr>
          <a:xfrm>
            <a:off x="89211" y="1764632"/>
            <a:ext cx="12045663" cy="4026568"/>
          </a:xfrm>
          <a:prstGeom prst="rect">
            <a:avLst/>
          </a:prstGeom>
        </p:spPr>
      </p:pic>
      <p:sp>
        <p:nvSpPr>
          <p:cNvPr id="5" name="TextBox 4">
            <a:extLst>
              <a:ext uri="{FF2B5EF4-FFF2-40B4-BE49-F238E27FC236}">
                <a16:creationId xmlns:a16="http://schemas.microsoft.com/office/drawing/2014/main" id="{75831777-7A8E-D145-82D5-951F0DA754EC}"/>
              </a:ext>
            </a:extLst>
          </p:cNvPr>
          <p:cNvSpPr txBox="1"/>
          <p:nvPr/>
        </p:nvSpPr>
        <p:spPr>
          <a:xfrm>
            <a:off x="498539" y="5918696"/>
            <a:ext cx="11194921" cy="64633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HBV Drug Resistance in ART Naïve Women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 (2/12) Viremic Women on ART and 5% (2/40) of all Women on ART had HBV Drug Resistance</a:t>
            </a:r>
          </a:p>
        </p:txBody>
      </p:sp>
    </p:spTree>
    <p:extLst>
      <p:ext uri="{BB962C8B-B14F-4D97-AF65-F5344CB8AC3E}">
        <p14:creationId xmlns:p14="http://schemas.microsoft.com/office/powerpoint/2010/main" val="1595275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63A46E-E8D9-1E46-8EC9-C157E9EA736B}"/>
              </a:ext>
            </a:extLst>
          </p:cNvPr>
          <p:cNvSpPr>
            <a:spLocks noGrp="1"/>
          </p:cNvSpPr>
          <p:nvPr>
            <p:ph type="title"/>
          </p:nvPr>
        </p:nvSpPr>
        <p:spPr>
          <a:xfrm>
            <a:off x="1115568" y="548640"/>
            <a:ext cx="10168128" cy="1179576"/>
          </a:xfrm>
        </p:spPr>
        <p:txBody>
          <a:bodyPr>
            <a:normAutofit/>
          </a:bodyPr>
          <a:lstStyle/>
          <a:p>
            <a:r>
              <a:rPr lang="en-US" sz="4000" dirty="0"/>
              <a:t>Conclusions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4E2A10F6-D92A-014D-A84F-62B872622655}"/>
              </a:ext>
            </a:extLst>
          </p:cNvPr>
          <p:cNvSpPr>
            <a:spLocks noGrp="1"/>
          </p:cNvSpPr>
          <p:nvPr>
            <p:ph idx="1"/>
          </p:nvPr>
        </p:nvSpPr>
        <p:spPr>
          <a:xfrm>
            <a:off x="1115568" y="2481943"/>
            <a:ext cx="10168128" cy="3695020"/>
          </a:xfrm>
        </p:spPr>
        <p:txBody>
          <a:bodyPr>
            <a:normAutofit/>
          </a:bodyPr>
          <a:lstStyle/>
          <a:p>
            <a:pPr lvl="0"/>
            <a:r>
              <a:rPr lang="en-US" sz="2200" dirty="0"/>
              <a:t>HBsAg and HBeAg prevalence vary by geographic region</a:t>
            </a:r>
          </a:p>
          <a:p>
            <a:pPr lvl="0"/>
            <a:r>
              <a:rPr lang="en-US" sz="2200" dirty="0"/>
              <a:t>Importance of HBeAg in predicting both high maternal HBV VL, important for perinatal outcomes and HBV MTCT</a:t>
            </a:r>
          </a:p>
          <a:p>
            <a:pPr lvl="0"/>
            <a:r>
              <a:rPr lang="en-US" sz="2200" dirty="0"/>
              <a:t>No HBV DR in ART naïve HIV/HBV women</a:t>
            </a:r>
          </a:p>
          <a:p>
            <a:pPr lvl="0"/>
            <a:r>
              <a:rPr lang="en-US" sz="2200" dirty="0"/>
              <a:t>Prevalence of maternal HBV Drug Resistance was 5% 3TC in women HBV-active ART</a:t>
            </a:r>
          </a:p>
          <a:p>
            <a:pPr lvl="0"/>
            <a:r>
              <a:rPr lang="en-US" sz="2200" dirty="0"/>
              <a:t>HBV viremia and high HBV VL common despite 3TC active therapy </a:t>
            </a:r>
          </a:p>
          <a:p>
            <a:endParaRPr lang="en-US" sz="2200" dirty="0"/>
          </a:p>
        </p:txBody>
      </p:sp>
    </p:spTree>
    <p:extLst>
      <p:ext uri="{BB962C8B-B14F-4D97-AF65-F5344CB8AC3E}">
        <p14:creationId xmlns:p14="http://schemas.microsoft.com/office/powerpoint/2010/main" val="3289109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with text and images&#10;&#10;Description automatically generated">
            <a:extLst>
              <a:ext uri="{FF2B5EF4-FFF2-40B4-BE49-F238E27FC236}">
                <a16:creationId xmlns:a16="http://schemas.microsoft.com/office/drawing/2014/main" id="{6456F388-491E-7ABC-13B4-B8E4E06C0485}"/>
              </a:ext>
            </a:extLst>
          </p:cNvPr>
          <p:cNvPicPr>
            <a:picLocks noChangeAspect="1"/>
          </p:cNvPicPr>
          <p:nvPr/>
        </p:nvPicPr>
        <p:blipFill>
          <a:blip r:embed="rId2"/>
          <a:stretch>
            <a:fillRect/>
          </a:stretch>
        </p:blipFill>
        <p:spPr>
          <a:xfrm>
            <a:off x="1039092" y="456770"/>
            <a:ext cx="9684326" cy="6133406"/>
          </a:xfrm>
          <a:prstGeom prst="rect">
            <a:avLst/>
          </a:prstGeom>
        </p:spPr>
      </p:pic>
    </p:spTree>
    <p:extLst>
      <p:ext uri="{BB962C8B-B14F-4D97-AF65-F5344CB8AC3E}">
        <p14:creationId xmlns:p14="http://schemas.microsoft.com/office/powerpoint/2010/main" val="957345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9918-1A19-4A2B-5A5F-F8C43FE29A0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E6F994C-4B73-C04F-B26B-4A9536A4765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21003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F972-B1C6-E5C9-576F-CF1494F83574}"/>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D1E6757D-4BD9-052A-53E4-C1BA4706F9E2}"/>
              </a:ext>
            </a:extLst>
          </p:cNvPr>
          <p:cNvSpPr>
            <a:spLocks noGrp="1"/>
          </p:cNvSpPr>
          <p:nvPr>
            <p:ph sz="half" idx="1"/>
          </p:nvPr>
        </p:nvSpPr>
        <p:spPr/>
        <p:txBody>
          <a:bodyPr/>
          <a:lstStyle/>
          <a:p>
            <a:r>
              <a:rPr lang="en-US" dirty="0"/>
              <a:t>Organizers (Dr. Kara Chew!)</a:t>
            </a:r>
          </a:p>
          <a:p>
            <a:r>
              <a:rPr lang="en-US" dirty="0"/>
              <a:t>Participants in HPTN 046 and PROMISE</a:t>
            </a:r>
          </a:p>
          <a:p>
            <a:r>
              <a:rPr lang="en-US" dirty="0"/>
              <a:t>Funders- NIH- NIAID and NICHD</a:t>
            </a:r>
          </a:p>
          <a:p>
            <a:r>
              <a:rPr lang="en-US" dirty="0"/>
              <a:t>Mentors:  </a:t>
            </a:r>
          </a:p>
          <a:p>
            <a:pPr lvl="1"/>
            <a:r>
              <a:rPr lang="en-US" dirty="0"/>
              <a:t>Dr. Judith Currier</a:t>
            </a:r>
          </a:p>
          <a:p>
            <a:pPr lvl="1"/>
            <a:r>
              <a:rPr lang="en-US" dirty="0"/>
              <a:t>Dr. Yvonne Maldonado</a:t>
            </a:r>
          </a:p>
          <a:p>
            <a:pPr lvl="1"/>
            <a:r>
              <a:rPr lang="en-US" dirty="0"/>
              <a:t>Dr. Marion Peters</a:t>
            </a:r>
          </a:p>
          <a:p>
            <a:pPr lvl="1"/>
            <a:r>
              <a:rPr lang="en-US" dirty="0"/>
              <a:t>Dr. Chloe Thio</a:t>
            </a:r>
          </a:p>
          <a:p>
            <a:endParaRPr lang="en-US" dirty="0"/>
          </a:p>
        </p:txBody>
      </p:sp>
      <p:sp>
        <p:nvSpPr>
          <p:cNvPr id="4" name="Content Placeholder 3">
            <a:extLst>
              <a:ext uri="{FF2B5EF4-FFF2-40B4-BE49-F238E27FC236}">
                <a16:creationId xmlns:a16="http://schemas.microsoft.com/office/drawing/2014/main" id="{FD659D74-FB5B-764F-3D86-E998760EBFA4}"/>
              </a:ext>
            </a:extLst>
          </p:cNvPr>
          <p:cNvSpPr>
            <a:spLocks noGrp="1"/>
          </p:cNvSpPr>
          <p:nvPr>
            <p:ph sz="half" idx="2"/>
          </p:nvPr>
        </p:nvSpPr>
        <p:spPr/>
        <p:txBody>
          <a:bodyPr/>
          <a:lstStyle/>
          <a:p>
            <a:r>
              <a:rPr lang="en-US" dirty="0"/>
              <a:t>Biostatisticians:</a:t>
            </a:r>
          </a:p>
          <a:p>
            <a:pPr lvl="1"/>
            <a:r>
              <a:rPr lang="en-US" dirty="0"/>
              <a:t>Linda Emel</a:t>
            </a:r>
          </a:p>
          <a:p>
            <a:pPr lvl="1"/>
            <a:r>
              <a:rPr lang="en-US" dirty="0"/>
              <a:t>Camlin Tierney</a:t>
            </a:r>
          </a:p>
          <a:p>
            <a:pPr lvl="1"/>
            <a:r>
              <a:rPr lang="en-US" dirty="0"/>
              <a:t>Rong Guo</a:t>
            </a:r>
          </a:p>
          <a:p>
            <a:pPr lvl="1"/>
            <a:r>
              <a:rPr lang="en-US" dirty="0"/>
              <a:t>Chi Hong Tseng</a:t>
            </a:r>
          </a:p>
          <a:p>
            <a:r>
              <a:rPr lang="en-US" dirty="0"/>
              <a:t>Collaborators</a:t>
            </a:r>
          </a:p>
          <a:p>
            <a:pPr lvl="1"/>
            <a:r>
              <a:rPr lang="en-US" dirty="0"/>
              <a:t>Flavia Matovu Kiweewa</a:t>
            </a:r>
          </a:p>
          <a:p>
            <a:pPr lvl="1"/>
            <a:r>
              <a:rPr lang="en-US" dirty="0"/>
              <a:t>Mary Glenn Fowler</a:t>
            </a:r>
          </a:p>
          <a:p>
            <a:pPr lvl="1"/>
            <a:r>
              <a:rPr lang="en-US" dirty="0" err="1"/>
              <a:t>Neaka</a:t>
            </a:r>
            <a:r>
              <a:rPr lang="en-US" dirty="0"/>
              <a:t> Mohtashemi</a:t>
            </a:r>
          </a:p>
        </p:txBody>
      </p:sp>
    </p:spTree>
    <p:extLst>
      <p:ext uri="{BB962C8B-B14F-4D97-AF65-F5344CB8AC3E}">
        <p14:creationId xmlns:p14="http://schemas.microsoft.com/office/powerpoint/2010/main" val="124638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2BE4-F1C2-B56B-08B5-C77F1E301145}"/>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5C11FFD2-D820-425A-71A4-33FAE1000C51}"/>
              </a:ext>
            </a:extLst>
          </p:cNvPr>
          <p:cNvSpPr>
            <a:spLocks noGrp="1"/>
          </p:cNvSpPr>
          <p:nvPr>
            <p:ph idx="1"/>
          </p:nvPr>
        </p:nvSpPr>
        <p:spPr/>
        <p:txBody>
          <a:bodyPr/>
          <a:lstStyle/>
          <a:p>
            <a:r>
              <a:rPr lang="en-US" dirty="0"/>
              <a:t>Gilead Sciences- Investigator-Initiated Grant, Grant Paid to the Institution</a:t>
            </a:r>
          </a:p>
        </p:txBody>
      </p:sp>
    </p:spTree>
    <p:extLst>
      <p:ext uri="{BB962C8B-B14F-4D97-AF65-F5344CB8AC3E}">
        <p14:creationId xmlns:p14="http://schemas.microsoft.com/office/powerpoint/2010/main" val="65283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CB886-A178-B8A2-4F1B-35D06C8536A0}"/>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Objectives</a:t>
            </a:r>
          </a:p>
        </p:txBody>
      </p:sp>
      <p:graphicFrame>
        <p:nvGraphicFramePr>
          <p:cNvPr id="5" name="Content Placeholder 2">
            <a:extLst>
              <a:ext uri="{FF2B5EF4-FFF2-40B4-BE49-F238E27FC236}">
                <a16:creationId xmlns:a16="http://schemas.microsoft.com/office/drawing/2014/main" id="{3445488B-A8E4-AA56-E22A-73319FA69967}"/>
              </a:ext>
            </a:extLst>
          </p:cNvPr>
          <p:cNvGraphicFramePr>
            <a:graphicFrameLocks noGrp="1"/>
          </p:cNvGraphicFramePr>
          <p:nvPr>
            <p:ph idx="1"/>
            <p:extLst>
              <p:ext uri="{D42A27DB-BD31-4B8C-83A1-F6EECF244321}">
                <p14:modId xmlns:p14="http://schemas.microsoft.com/office/powerpoint/2010/main" val="420246168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230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3EC975-DB03-01A9-C7A8-D26300F303B6}"/>
              </a:ext>
            </a:extLst>
          </p:cNvPr>
          <p:cNvSpPr>
            <a:spLocks noGrp="1"/>
          </p:cNvSpPr>
          <p:nvPr>
            <p:ph type="title"/>
          </p:nvPr>
        </p:nvSpPr>
        <p:spPr>
          <a:xfrm>
            <a:off x="6657715" y="467271"/>
            <a:ext cx="4195674" cy="2052522"/>
          </a:xfrm>
        </p:spPr>
        <p:txBody>
          <a:bodyPr vert="horz" lIns="91440" tIns="45720" rIns="91440" bIns="45720" rtlCol="0" anchor="b">
            <a:normAutofit fontScale="90000"/>
          </a:bodyPr>
          <a:lstStyle/>
          <a:p>
            <a:r>
              <a:rPr lang="en-US" sz="5600" kern="1200" dirty="0">
                <a:solidFill>
                  <a:schemeClr val="tx1"/>
                </a:solidFill>
                <a:latin typeface="+mj-lt"/>
                <a:ea typeface="+mj-ea"/>
                <a:cs typeface="+mj-cs"/>
              </a:rPr>
              <a:t>Research Qs as a New Faculty Member</a:t>
            </a:r>
          </a:p>
        </p:txBody>
      </p:sp>
      <p:sp>
        <p:nvSpPr>
          <p:cNvPr id="22" name="Oval 2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6" name="Content Placeholder 5" descr="Doctor female with solid fill">
            <a:extLst>
              <a:ext uri="{FF2B5EF4-FFF2-40B4-BE49-F238E27FC236}">
                <a16:creationId xmlns:a16="http://schemas.microsoft.com/office/drawing/2014/main" id="{5DBEBFA7-52C3-CE89-5F97-44BF9AA37110}"/>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1217770" y="1448957"/>
            <a:ext cx="3952579" cy="3952579"/>
          </a:xfrm>
          <a:prstGeom prst="rect">
            <a:avLst/>
          </a:prstGeom>
        </p:spPr>
      </p:pic>
      <p:sp>
        <p:nvSpPr>
          <p:cNvPr id="4" name="Content Placeholder 3">
            <a:extLst>
              <a:ext uri="{FF2B5EF4-FFF2-40B4-BE49-F238E27FC236}">
                <a16:creationId xmlns:a16="http://schemas.microsoft.com/office/drawing/2014/main" id="{AA2FE1A6-69C0-AE71-6038-EFAD238DE500}"/>
              </a:ext>
            </a:extLst>
          </p:cNvPr>
          <p:cNvSpPr>
            <a:spLocks noGrp="1"/>
          </p:cNvSpPr>
          <p:nvPr>
            <p:ph sz="half" idx="2"/>
          </p:nvPr>
        </p:nvSpPr>
        <p:spPr>
          <a:xfrm>
            <a:off x="6695359" y="2990818"/>
            <a:ext cx="4158031" cy="2913872"/>
          </a:xfrm>
        </p:spPr>
        <p:txBody>
          <a:bodyPr vert="horz" lIns="91440" tIns="45720" rIns="91440" bIns="45720" rtlCol="0" anchor="t">
            <a:normAutofit fontScale="85000" lnSpcReduction="20000"/>
          </a:bodyPr>
          <a:lstStyle/>
          <a:p>
            <a:r>
              <a:rPr lang="en-US" sz="2000" dirty="0">
                <a:solidFill>
                  <a:schemeClr val="tx1">
                    <a:alpha val="80000"/>
                  </a:schemeClr>
                </a:solidFill>
              </a:rPr>
              <a:t>Little is known about HBV in PLH, particularly in pregnancy </a:t>
            </a:r>
          </a:p>
          <a:p>
            <a:r>
              <a:rPr lang="en-US" sz="2000" dirty="0">
                <a:solidFill>
                  <a:schemeClr val="tx1">
                    <a:alpha val="80000"/>
                  </a:schemeClr>
                </a:solidFill>
              </a:rPr>
              <a:t>HBV not routinely screened for in LMIC</a:t>
            </a:r>
          </a:p>
          <a:p>
            <a:r>
              <a:rPr lang="en-US" sz="2000" dirty="0" err="1">
                <a:solidFill>
                  <a:schemeClr val="tx1">
                    <a:alpha val="80000"/>
                  </a:schemeClr>
                </a:solidFill>
              </a:rPr>
              <a:t>cART</a:t>
            </a:r>
            <a:r>
              <a:rPr lang="en-US" sz="2000" dirty="0">
                <a:solidFill>
                  <a:schemeClr val="tx1">
                    <a:alpha val="80000"/>
                  </a:schemeClr>
                </a:solidFill>
              </a:rPr>
              <a:t> contains HBV-active therapy</a:t>
            </a:r>
          </a:p>
          <a:p>
            <a:r>
              <a:rPr lang="en-US" sz="2000" dirty="0">
                <a:solidFill>
                  <a:schemeClr val="tx1">
                    <a:alpha val="80000"/>
                  </a:schemeClr>
                </a:solidFill>
              </a:rPr>
              <a:t>What is the impact of HBV on pregnancy and infant outcomes in PLH?</a:t>
            </a:r>
          </a:p>
          <a:p>
            <a:r>
              <a:rPr lang="en-US" sz="2000" dirty="0">
                <a:solidFill>
                  <a:schemeClr val="tx1">
                    <a:alpha val="80000"/>
                  </a:schemeClr>
                </a:solidFill>
              </a:rPr>
              <a:t>What is the impact  of various ARV regimens and strategies on pregnant women? </a:t>
            </a:r>
          </a:p>
          <a:p>
            <a:r>
              <a:rPr lang="en-US" sz="2000" dirty="0">
                <a:solidFill>
                  <a:schemeClr val="tx1">
                    <a:alpha val="80000"/>
                  </a:schemeClr>
                </a:solidFill>
              </a:rPr>
              <a:t>What is the most efficient and fundable way that I can answer these questions? </a:t>
            </a:r>
          </a:p>
        </p:txBody>
      </p:sp>
      <p:sp>
        <p:nvSpPr>
          <p:cNvPr id="2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20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F8CEBC-1CFE-0C85-1E1E-4D11DB4B64B3}"/>
              </a:ext>
            </a:extLst>
          </p:cNvPr>
          <p:cNvSpPr>
            <a:spLocks noGrp="1"/>
          </p:cNvSpPr>
          <p:nvPr>
            <p:ph type="title"/>
          </p:nvPr>
        </p:nvSpPr>
        <p:spPr>
          <a:xfrm>
            <a:off x="1371599" y="294538"/>
            <a:ext cx="9895951" cy="1033669"/>
          </a:xfrm>
        </p:spPr>
        <p:txBody>
          <a:bodyPr>
            <a:normAutofit/>
          </a:bodyPr>
          <a:lstStyle/>
          <a:p>
            <a:r>
              <a:rPr lang="en-US" sz="3700">
                <a:solidFill>
                  <a:srgbClr val="FFFFFF"/>
                </a:solidFill>
              </a:rPr>
              <a:t>Why use clinical trial repositories for HIV research?</a:t>
            </a:r>
          </a:p>
        </p:txBody>
      </p:sp>
      <p:sp>
        <p:nvSpPr>
          <p:cNvPr id="3" name="Content Placeholder 2">
            <a:extLst>
              <a:ext uri="{FF2B5EF4-FFF2-40B4-BE49-F238E27FC236}">
                <a16:creationId xmlns:a16="http://schemas.microsoft.com/office/drawing/2014/main" id="{A192B954-A41D-2AC3-B690-A8D5D81ADBBC}"/>
              </a:ext>
            </a:extLst>
          </p:cNvPr>
          <p:cNvSpPr>
            <a:spLocks noGrp="1"/>
          </p:cNvSpPr>
          <p:nvPr>
            <p:ph idx="1"/>
          </p:nvPr>
        </p:nvSpPr>
        <p:spPr>
          <a:xfrm>
            <a:off x="1371599" y="2318197"/>
            <a:ext cx="9724031" cy="3683358"/>
          </a:xfrm>
        </p:spPr>
        <p:txBody>
          <a:bodyPr anchor="ctr">
            <a:normAutofit lnSpcReduction="10000"/>
          </a:bodyPr>
          <a:lstStyle/>
          <a:p>
            <a:r>
              <a:rPr lang="en-US" sz="1900" dirty="0"/>
              <a:t>Multi-site, international clinical trials with diverse participants</a:t>
            </a:r>
          </a:p>
          <a:p>
            <a:r>
              <a:rPr lang="en-US" sz="1900" dirty="0"/>
              <a:t>Opportunity to collaborate with/ be mentored by experts in the field</a:t>
            </a:r>
          </a:p>
          <a:p>
            <a:r>
              <a:rPr lang="en-US" sz="1900" dirty="0"/>
              <a:t>Ability to study populations of interest across regions, exposures </a:t>
            </a:r>
          </a:p>
          <a:p>
            <a:r>
              <a:rPr lang="en-US" sz="1900" dirty="0"/>
              <a:t>Data quality and standardization</a:t>
            </a:r>
          </a:p>
          <a:p>
            <a:r>
              <a:rPr lang="en-US" sz="1900" dirty="0"/>
              <a:t>Many scientific questions not yet assessed</a:t>
            </a:r>
          </a:p>
          <a:p>
            <a:r>
              <a:rPr lang="en-US" sz="1900" dirty="0"/>
              <a:t>Expeditious Results (relative to conducting a clinical trial)</a:t>
            </a:r>
          </a:p>
          <a:p>
            <a:pPr lvl="1"/>
            <a:r>
              <a:rPr lang="en-US" sz="1900" dirty="0"/>
              <a:t>Skip time consuming and costly initial phases of research</a:t>
            </a:r>
          </a:p>
          <a:p>
            <a:r>
              <a:rPr lang="en-US" sz="1900" dirty="0"/>
              <a:t>Access to funding opportunities</a:t>
            </a:r>
          </a:p>
          <a:p>
            <a:pPr lvl="1"/>
            <a:r>
              <a:rPr lang="en-US" sz="1900" dirty="0"/>
              <a:t>Many funders (NIH, pharma) interested in funding this research, leveraging costs/infrastructure they have already built</a:t>
            </a:r>
          </a:p>
          <a:p>
            <a:r>
              <a:rPr lang="en-US" sz="1900" dirty="0"/>
              <a:t>Samples are there !! and may be thrown away if unused</a:t>
            </a:r>
          </a:p>
          <a:p>
            <a:endParaRPr lang="en-US" sz="1900" dirty="0"/>
          </a:p>
        </p:txBody>
      </p:sp>
    </p:spTree>
    <p:extLst>
      <p:ext uri="{BB962C8B-B14F-4D97-AF65-F5344CB8AC3E}">
        <p14:creationId xmlns:p14="http://schemas.microsoft.com/office/powerpoint/2010/main" val="276953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F8CEBC-1CFE-0C85-1E1E-4D11DB4B64B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Why study pregnancy and its related outcomes in HIV?</a:t>
            </a:r>
          </a:p>
        </p:txBody>
      </p:sp>
      <p:graphicFrame>
        <p:nvGraphicFramePr>
          <p:cNvPr id="18" name="Content Placeholder 2">
            <a:extLst>
              <a:ext uri="{FF2B5EF4-FFF2-40B4-BE49-F238E27FC236}">
                <a16:creationId xmlns:a16="http://schemas.microsoft.com/office/drawing/2014/main" id="{848D949A-376D-BDB9-00CE-CDFCFBA8DD24}"/>
              </a:ext>
            </a:extLst>
          </p:cNvPr>
          <p:cNvGraphicFramePr>
            <a:graphicFrameLocks noGrp="1"/>
          </p:cNvGraphicFramePr>
          <p:nvPr>
            <p:ph idx="1"/>
            <p:extLst>
              <p:ext uri="{D42A27DB-BD31-4B8C-83A1-F6EECF244321}">
                <p14:modId xmlns:p14="http://schemas.microsoft.com/office/powerpoint/2010/main" val="99383972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7260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dash"/>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dash"/>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trospect">
  <a:themeElements>
    <a:clrScheme name="Custom 6">
      <a:dk1>
        <a:srgbClr val="000000"/>
      </a:dk1>
      <a:lt1>
        <a:sysClr val="window" lastClr="FFFFFF"/>
      </a:lt1>
      <a:dk2>
        <a:srgbClr val="637052"/>
      </a:dk2>
      <a:lt2>
        <a:srgbClr val="CCDDEA"/>
      </a:lt2>
      <a:accent1>
        <a:srgbClr val="FFC000"/>
      </a:accent1>
      <a:accent2>
        <a:srgbClr val="002060"/>
      </a:accent2>
      <a:accent3>
        <a:srgbClr val="FFC000"/>
      </a:accent3>
      <a:accent4>
        <a:srgbClr val="FFC000"/>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2766</Words>
  <Application>Microsoft Office PowerPoint</Application>
  <PresentationFormat>Widescreen</PresentationFormat>
  <Paragraphs>514</Paragraphs>
  <Slides>49</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49</vt:i4>
      </vt:variant>
    </vt:vector>
  </HeadingPairs>
  <TitlesOfParts>
    <vt:vector size="59" baseType="lpstr">
      <vt:lpstr>Arial</vt:lpstr>
      <vt:lpstr>Calibri</vt:lpstr>
      <vt:lpstr>Calibri Light</vt:lpstr>
      <vt:lpstr>Helvetica Neue</vt:lpstr>
      <vt:lpstr>Overpass</vt:lpstr>
      <vt:lpstr>Times New Roman</vt:lpstr>
      <vt:lpstr>Wingdings</vt:lpstr>
      <vt:lpstr>Office Theme</vt:lpstr>
      <vt:lpstr>Custom Design</vt:lpstr>
      <vt:lpstr>Retrospect</vt:lpstr>
      <vt:lpstr>PowerPoint Presentation</vt:lpstr>
      <vt:lpstr>Clinical Discovery Seminar Objectives</vt:lpstr>
      <vt:lpstr>Upcoming Clinical Science Core Events</vt:lpstr>
      <vt:lpstr>Pregnancy, HIV/Hepatitis B and the IMPAACT Network: Leveraging clinical trial repositories to answer key questions for persons living with HIV and HBV</vt:lpstr>
      <vt:lpstr>Disclosures</vt:lpstr>
      <vt:lpstr>Objectives</vt:lpstr>
      <vt:lpstr>Research Qs as a New Faculty Member</vt:lpstr>
      <vt:lpstr>Why use clinical trial repositories for HIV research?</vt:lpstr>
      <vt:lpstr>Why study pregnancy and its related outcomes in HIV?</vt:lpstr>
      <vt:lpstr>HIV/AIDS Clinical Trials Networks</vt:lpstr>
      <vt:lpstr>Why IMPAACT? Clinical trials in PLH who are pregnant and their infants, children</vt:lpstr>
      <vt:lpstr>Why IMPAACT? Diverse Site Locations</vt:lpstr>
      <vt:lpstr>Research Areas: 25 Enrolling Studies</vt:lpstr>
      <vt:lpstr>IMPAACT Website: HIV Treatment </vt:lpstr>
      <vt:lpstr>The Process: Nuts and Bolts</vt:lpstr>
      <vt:lpstr>PowerPoint Presentation</vt:lpstr>
      <vt:lpstr>IMPAACT Biorepositories</vt:lpstr>
      <vt:lpstr>IMPAACT Biorepositories</vt:lpstr>
      <vt:lpstr>Specimen Inventory Report</vt:lpstr>
      <vt:lpstr>Specimen Repository Website</vt:lpstr>
      <vt:lpstr>Specimen Repository Website</vt:lpstr>
      <vt:lpstr>Specimen Repository Website - steps</vt:lpstr>
      <vt:lpstr>Specimen Repository Website - searching</vt:lpstr>
      <vt:lpstr>Specimen Repository Website - searching</vt:lpstr>
      <vt:lpstr>Specimen Repository Website - searching</vt:lpstr>
      <vt:lpstr>Specimen Repository Website - searching</vt:lpstr>
      <vt:lpstr>Specimen Repository Website - results</vt:lpstr>
      <vt:lpstr>Specimen Repository Website – support</vt:lpstr>
      <vt:lpstr>Submit a NWCS Proposal</vt:lpstr>
      <vt:lpstr>NWCS procedures</vt:lpstr>
      <vt:lpstr>  </vt:lpstr>
      <vt:lpstr>Common Challenges/Solutions</vt:lpstr>
      <vt:lpstr>Case Studies</vt:lpstr>
      <vt:lpstr>Background- Epidemiology of HBeAg and HBV VL in pregnant PLWH in SSA</vt:lpstr>
      <vt:lpstr>Objectives and Methods</vt:lpstr>
      <vt:lpstr>PowerPoint Presentation</vt:lpstr>
      <vt:lpstr>PowerPoint Presentation</vt:lpstr>
      <vt:lpstr>Methods: Statistical Analysis</vt:lpstr>
      <vt:lpstr>Consort Diagram v 2.0 and 3.0</vt:lpstr>
      <vt:lpstr>Baseline HIV/HBV Demographic Distributions By Country– Combined v2.0 &amp; v3.0-All Participants </vt:lpstr>
      <vt:lpstr>Distribution of Study Participants by Country (Regardless of ART)</vt:lpstr>
      <vt:lpstr>Baseline HIV/HBV Demographics – Combined v2.0 &amp; v3.0-All Participants </vt:lpstr>
      <vt:lpstr>Characterization and Predictors of Maternal High HBV VL at Delivery</vt:lpstr>
      <vt:lpstr>MV Predictors of Maternal High HBV VL status (All- including ART naïve and on ART) </vt:lpstr>
      <vt:lpstr>Maternal HBV DR by Country and ART Status</vt:lpstr>
      <vt:lpstr>Conclusions</vt:lpstr>
      <vt:lpstr>PowerPoint Presentation</vt:lpstr>
      <vt:lpstr>Questions?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Pregnancy, HIV/Hepatitis B and the IMPAACT Network: Leveraging clinical trial repositories to answer key questions for persons living with HIV and HBV</dc:title>
  <dc:creator>Bhattacharya, Debika</dc:creator>
  <cp:lastModifiedBy>Buchbinder, Stephanie A.</cp:lastModifiedBy>
  <cp:revision>4</cp:revision>
  <dcterms:created xsi:type="dcterms:W3CDTF">2023-11-01T23:20:18Z</dcterms:created>
  <dcterms:modified xsi:type="dcterms:W3CDTF">2023-11-02T23:00:26Z</dcterms:modified>
</cp:coreProperties>
</file>