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48"/>
  </p:notesMasterIdLst>
  <p:handoutMasterIdLst>
    <p:handoutMasterId r:id="rId49"/>
  </p:handoutMasterIdLst>
  <p:sldIdLst>
    <p:sldId id="728" r:id="rId4"/>
    <p:sldId id="259" r:id="rId5"/>
    <p:sldId id="258" r:id="rId6"/>
    <p:sldId id="527" r:id="rId7"/>
    <p:sldId id="528" r:id="rId8"/>
    <p:sldId id="725" r:id="rId9"/>
    <p:sldId id="723" r:id="rId10"/>
    <p:sldId id="529" r:id="rId11"/>
    <p:sldId id="530" r:id="rId12"/>
    <p:sldId id="531" r:id="rId13"/>
    <p:sldId id="533" r:id="rId14"/>
    <p:sldId id="534" r:id="rId15"/>
    <p:sldId id="535" r:id="rId16"/>
    <p:sldId id="536" r:id="rId17"/>
    <p:sldId id="711" r:id="rId18"/>
    <p:sldId id="671" r:id="rId19"/>
    <p:sldId id="710" r:id="rId20"/>
    <p:sldId id="324" r:id="rId21"/>
    <p:sldId id="542" r:id="rId22"/>
    <p:sldId id="672" r:id="rId23"/>
    <p:sldId id="537" r:id="rId24"/>
    <p:sldId id="712" r:id="rId25"/>
    <p:sldId id="713" r:id="rId26"/>
    <p:sldId id="538" r:id="rId27"/>
    <p:sldId id="540" r:id="rId28"/>
    <p:sldId id="541" r:id="rId29"/>
    <p:sldId id="539" r:id="rId30"/>
    <p:sldId id="544" r:id="rId31"/>
    <p:sldId id="545" r:id="rId32"/>
    <p:sldId id="722" r:id="rId33"/>
    <p:sldId id="543" r:id="rId34"/>
    <p:sldId id="546" r:id="rId35"/>
    <p:sldId id="532" r:id="rId36"/>
    <p:sldId id="549" r:id="rId37"/>
    <p:sldId id="714" r:id="rId38"/>
    <p:sldId id="727" r:id="rId39"/>
    <p:sldId id="729" r:id="rId40"/>
    <p:sldId id="715" r:id="rId41"/>
    <p:sldId id="724" r:id="rId42"/>
    <p:sldId id="716" r:id="rId43"/>
    <p:sldId id="717" r:id="rId44"/>
    <p:sldId id="718" r:id="rId45"/>
    <p:sldId id="719" r:id="rId46"/>
    <p:sldId id="721"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0DE"/>
    <a:srgbClr val="003399"/>
    <a:srgbClr val="3333CC"/>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5751" autoAdjust="0"/>
  </p:normalViewPr>
  <p:slideViewPr>
    <p:cSldViewPr snapToGrid="0">
      <p:cViewPr varScale="1">
        <p:scale>
          <a:sx n="46" d="100"/>
          <a:sy n="46" d="100"/>
        </p:scale>
        <p:origin x="894"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4" d="100"/>
          <a:sy n="64" d="100"/>
        </p:scale>
        <p:origin x="277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FFD8912-50D3-4891-9317-B89B4463A4EF}" type="datetimeFigureOut">
              <a:rPr lang="en-US" smtClean="0"/>
              <a:t>4/27/2023</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5FB23EE-3434-460F-9B7F-906B7305518C}" type="slidenum">
              <a:rPr lang="en-US" smtClean="0"/>
              <a:t>‹#›</a:t>
            </a:fld>
            <a:endParaRPr lang="en-US" dirty="0"/>
          </a:p>
        </p:txBody>
      </p:sp>
    </p:spTree>
    <p:extLst>
      <p:ext uri="{BB962C8B-B14F-4D97-AF65-F5344CB8AC3E}">
        <p14:creationId xmlns:p14="http://schemas.microsoft.com/office/powerpoint/2010/main" val="2889857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03AA3C4-8720-46DE-8408-032D4E9DFC41}" type="datetimeFigureOut">
              <a:rPr lang="en-US" smtClean="0"/>
              <a:t>4/27/2023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391DCFDD-C7B2-44EA-AC26-42C1A10A0CB5}" type="slidenum">
              <a:rPr lang="en-US" smtClean="0"/>
              <a:t>‹#›</a:t>
            </a:fld>
            <a:endParaRPr lang="en-US" dirty="0"/>
          </a:p>
        </p:txBody>
      </p:sp>
    </p:spTree>
    <p:extLst>
      <p:ext uri="{BB962C8B-B14F-4D97-AF65-F5344CB8AC3E}">
        <p14:creationId xmlns:p14="http://schemas.microsoft.com/office/powerpoint/2010/main" val="155543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1</a:t>
            </a:fld>
            <a:endParaRPr lang="en-US" dirty="0"/>
          </a:p>
        </p:txBody>
      </p:sp>
    </p:spTree>
    <p:extLst>
      <p:ext uri="{BB962C8B-B14F-4D97-AF65-F5344CB8AC3E}">
        <p14:creationId xmlns:p14="http://schemas.microsoft.com/office/powerpoint/2010/main" val="36966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42</a:t>
            </a:fld>
            <a:endParaRPr lang="en-US" dirty="0"/>
          </a:p>
        </p:txBody>
      </p:sp>
    </p:spTree>
    <p:extLst>
      <p:ext uri="{BB962C8B-B14F-4D97-AF65-F5344CB8AC3E}">
        <p14:creationId xmlns:p14="http://schemas.microsoft.com/office/powerpoint/2010/main" val="277782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43</a:t>
            </a:fld>
            <a:endParaRPr lang="en-US" dirty="0"/>
          </a:p>
        </p:txBody>
      </p:sp>
    </p:spTree>
    <p:extLst>
      <p:ext uri="{BB962C8B-B14F-4D97-AF65-F5344CB8AC3E}">
        <p14:creationId xmlns:p14="http://schemas.microsoft.com/office/powerpoint/2010/main" val="366815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44</a:t>
            </a:fld>
            <a:endParaRPr lang="en-US" dirty="0"/>
          </a:p>
        </p:txBody>
      </p:sp>
    </p:spTree>
    <p:extLst>
      <p:ext uri="{BB962C8B-B14F-4D97-AF65-F5344CB8AC3E}">
        <p14:creationId xmlns:p14="http://schemas.microsoft.com/office/powerpoint/2010/main" val="312835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4</a:t>
            </a:fld>
            <a:endParaRPr lang="en-US" dirty="0"/>
          </a:p>
        </p:txBody>
      </p:sp>
    </p:spTree>
    <p:extLst>
      <p:ext uri="{BB962C8B-B14F-4D97-AF65-F5344CB8AC3E}">
        <p14:creationId xmlns:p14="http://schemas.microsoft.com/office/powerpoint/2010/main" val="38976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Federal law prohibits the distribution of new drugs or biologics until the FDA has reviewed clinical data and determined that a particular product is safe and effective for a specific use in human subjects. </a:t>
            </a:r>
          </a:p>
          <a:p>
            <a:r>
              <a:rPr lang="en-US" sz="1200" b="0" i="0" kern="1200" dirty="0">
                <a:solidFill>
                  <a:schemeClr val="tx1"/>
                </a:solidFill>
                <a:effectLst/>
                <a:latin typeface="+mn-lt"/>
                <a:ea typeface="+mn-ea"/>
                <a:cs typeface="+mn-cs"/>
              </a:rPr>
              <a:t>In order to test a new drug or biologic in clinical trials, it is necessary to obtain an exemption from this law. Thus a drug sponsor is required to apply for an Investigational New Drug (IND) exemption before tests with human subjects may begin. </a:t>
            </a:r>
          </a:p>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9</a:t>
            </a:fld>
            <a:endParaRPr lang="en-US" dirty="0"/>
          </a:p>
        </p:txBody>
      </p:sp>
    </p:spTree>
    <p:extLst>
      <p:ext uri="{BB962C8B-B14F-4D97-AF65-F5344CB8AC3E}">
        <p14:creationId xmlns:p14="http://schemas.microsoft.com/office/powerpoint/2010/main" val="365317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11</a:t>
            </a:fld>
            <a:endParaRPr lang="en-US" dirty="0"/>
          </a:p>
        </p:txBody>
      </p:sp>
    </p:spTree>
    <p:extLst>
      <p:ext uri="{BB962C8B-B14F-4D97-AF65-F5344CB8AC3E}">
        <p14:creationId xmlns:p14="http://schemas.microsoft.com/office/powerpoint/2010/main" val="11302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5E76705-37B3-4AAF-8D55-DA01BF10C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51B8B025-9EAB-4202-B710-A971B1512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30</a:t>
            </a:fld>
            <a:endParaRPr lang="en-US" dirty="0"/>
          </a:p>
        </p:txBody>
      </p:sp>
    </p:spTree>
    <p:extLst>
      <p:ext uri="{BB962C8B-B14F-4D97-AF65-F5344CB8AC3E}">
        <p14:creationId xmlns:p14="http://schemas.microsoft.com/office/powerpoint/2010/main" val="131686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666666"/>
                </a:solidFill>
                <a:effectLst/>
                <a:latin typeface="Verdana" panose="020B0604030504040204" pitchFamily="34" charset="0"/>
              </a:rPr>
              <a:t>UCLA CTSI partners, Cedars-Sinai, Charles R. Drew University, Lundquist/Harbor-UCLA and UCLA, each have a CTRC. The four sites have a synchronized IRB approval process with one application for all sites, standard research procedures and mobile research units (off-site services). </a:t>
            </a:r>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36</a:t>
            </a:fld>
            <a:endParaRPr lang="en-US" dirty="0"/>
          </a:p>
        </p:txBody>
      </p:sp>
    </p:spTree>
    <p:extLst>
      <p:ext uri="{BB962C8B-B14F-4D97-AF65-F5344CB8AC3E}">
        <p14:creationId xmlns:p14="http://schemas.microsoft.com/office/powerpoint/2010/main" val="239828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3674: This applies to INDs and the submissions of new protocols to INDs as well as new drug applications (NDAs) and biologics license applications (BLAs).</a:t>
            </a:r>
          </a:p>
        </p:txBody>
      </p:sp>
      <p:sp>
        <p:nvSpPr>
          <p:cNvPr id="4" name="Slide Number Placeholder 3"/>
          <p:cNvSpPr>
            <a:spLocks noGrp="1"/>
          </p:cNvSpPr>
          <p:nvPr>
            <p:ph type="sldNum" sz="quarter" idx="5"/>
          </p:nvPr>
        </p:nvSpPr>
        <p:spPr/>
        <p:txBody>
          <a:bodyPr/>
          <a:lstStyle/>
          <a:p>
            <a:fld id="{391DCFDD-C7B2-44EA-AC26-42C1A10A0CB5}" type="slidenum">
              <a:rPr lang="en-US" smtClean="0"/>
              <a:t>40</a:t>
            </a:fld>
            <a:endParaRPr lang="en-US" dirty="0"/>
          </a:p>
        </p:txBody>
      </p:sp>
    </p:spTree>
    <p:extLst>
      <p:ext uri="{BB962C8B-B14F-4D97-AF65-F5344CB8AC3E}">
        <p14:creationId xmlns:p14="http://schemas.microsoft.com/office/powerpoint/2010/main" val="324967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DCFDD-C7B2-44EA-AC26-42C1A10A0CB5}" type="slidenum">
              <a:rPr lang="en-US" smtClean="0"/>
              <a:t>41</a:t>
            </a:fld>
            <a:endParaRPr lang="en-US" dirty="0"/>
          </a:p>
        </p:txBody>
      </p:sp>
    </p:spTree>
    <p:extLst>
      <p:ext uri="{BB962C8B-B14F-4D97-AF65-F5344CB8AC3E}">
        <p14:creationId xmlns:p14="http://schemas.microsoft.com/office/powerpoint/2010/main" val="269173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914400" y="2527300"/>
            <a:ext cx="10363200" cy="1143000"/>
          </a:xfrm>
        </p:spPr>
        <p:txBody>
          <a:bodyPr lIns="91440" tIns="45720" rIns="91440" bIns="45720" anchor="ctr"/>
          <a:lstStyle>
            <a:lvl1pPr>
              <a:defRPr sz="4800"/>
            </a:lvl1pPr>
          </a:lstStyle>
          <a:p>
            <a:pPr lvl="0"/>
            <a:r>
              <a:rPr lang="en-US" noProof="0" dirty="0"/>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68165A62-10C6-4E90-9336-3AD3E93E74E5}" type="slidenum">
              <a:rPr lang="en-US" altLang="en-US"/>
              <a:pPr>
                <a:defRPr/>
              </a:pPr>
              <a:t>‹#›</a:t>
            </a:fld>
            <a:endParaRPr lang="en-US" altLang="en-US" dirty="0"/>
          </a:p>
        </p:txBody>
      </p:sp>
    </p:spTree>
    <p:extLst>
      <p:ext uri="{BB962C8B-B14F-4D97-AF65-F5344CB8AC3E}">
        <p14:creationId xmlns:p14="http://schemas.microsoft.com/office/powerpoint/2010/main" val="250517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54141198-49BE-453A-B487-DCC7F84D37ED}" type="slidenum">
              <a:rPr lang="en-US" altLang="en-US"/>
              <a:pPr>
                <a:defRPr/>
              </a:pPr>
              <a:t>‹#›</a:t>
            </a:fld>
            <a:endParaRPr lang="en-US" altLang="en-US" dirty="0"/>
          </a:p>
        </p:txBody>
      </p:sp>
      <p:sp>
        <p:nvSpPr>
          <p:cNvPr id="4" name="TextBox 3"/>
          <p:cNvSpPr txBox="1"/>
          <p:nvPr userDrawn="1"/>
        </p:nvSpPr>
        <p:spPr>
          <a:xfrm>
            <a:off x="3581400" y="33010"/>
            <a:ext cx="42473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1">
                    <a:lumMod val="50000"/>
                  </a:schemeClr>
                </a:solidFill>
              </a:rPr>
              <a:t>UCLA Clinical Translational Science Institute</a:t>
            </a:r>
          </a:p>
          <a:p>
            <a:endParaRPr lang="en-US" dirty="0"/>
          </a:p>
        </p:txBody>
      </p:sp>
      <p:pic>
        <p:nvPicPr>
          <p:cNvPr id="5" name="Picture 4"/>
          <p:cNvPicPr>
            <a:picLocks noChangeAspect="1"/>
          </p:cNvPicPr>
          <p:nvPr userDrawn="1"/>
        </p:nvPicPr>
        <p:blipFill>
          <a:blip r:embed="rId2"/>
          <a:stretch>
            <a:fillRect/>
          </a:stretch>
        </p:blipFill>
        <p:spPr>
          <a:xfrm>
            <a:off x="4487834" y="6178441"/>
            <a:ext cx="3140133" cy="352768"/>
          </a:xfrm>
          <a:prstGeom prst="rect">
            <a:avLst/>
          </a:prstGeom>
        </p:spPr>
      </p:pic>
    </p:spTree>
    <p:extLst>
      <p:ext uri="{BB962C8B-B14F-4D97-AF65-F5344CB8AC3E}">
        <p14:creationId xmlns:p14="http://schemas.microsoft.com/office/powerpoint/2010/main" val="154423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1186003" y="1143000"/>
            <a:ext cx="184730"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en-US" sz="1800" dirty="0"/>
          </a:p>
        </p:txBody>
      </p:sp>
      <p:sp>
        <p:nvSpPr>
          <p:cNvPr id="3" name="Slide Number Placeholder 3"/>
          <p:cNvSpPr>
            <a:spLocks noGrp="1"/>
          </p:cNvSpPr>
          <p:nvPr>
            <p:ph type="sldNum" sz="quarter" idx="10"/>
          </p:nvPr>
        </p:nvSpPr>
        <p:spPr/>
        <p:txBody>
          <a:bodyPr/>
          <a:lstStyle>
            <a:lvl1pPr>
              <a:defRPr smtClean="0"/>
            </a:lvl1pPr>
          </a:lstStyle>
          <a:p>
            <a:pPr>
              <a:defRPr/>
            </a:pPr>
            <a:fld id="{2A28CCDF-4BBD-4131-BA03-A63774DECA77}" type="slidenum">
              <a:rPr lang="en-US" altLang="en-US"/>
              <a:pPr>
                <a:defRPr/>
              </a:pPr>
              <a:t>‹#›</a:t>
            </a:fld>
            <a:endParaRPr lang="en-US" altLang="en-US" dirty="0"/>
          </a:p>
        </p:txBody>
      </p:sp>
    </p:spTree>
    <p:extLst>
      <p:ext uri="{BB962C8B-B14F-4D97-AF65-F5344CB8AC3E}">
        <p14:creationId xmlns:p14="http://schemas.microsoft.com/office/powerpoint/2010/main" val="53877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28544A00-8A2A-456A-9173-BBC04BD71DBD}" type="slidenum">
              <a:rPr lang="en-US" altLang="en-US"/>
              <a:pPr>
                <a:defRPr/>
              </a:pPr>
              <a:t>‹#›</a:t>
            </a:fld>
            <a:endParaRPr lang="en-US" altLang="en-US" dirty="0"/>
          </a:p>
        </p:txBody>
      </p:sp>
    </p:spTree>
    <p:extLst>
      <p:ext uri="{BB962C8B-B14F-4D97-AF65-F5344CB8AC3E}">
        <p14:creationId xmlns:p14="http://schemas.microsoft.com/office/powerpoint/2010/main" val="81253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Slide (DGSOM &amp; HS)">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0" y="0"/>
            <a:ext cx="12192000" cy="2286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t>  </a:t>
            </a:r>
          </a:p>
        </p:txBody>
      </p:sp>
      <p:sp>
        <p:nvSpPr>
          <p:cNvPr id="3" name="Rectangle 6"/>
          <p:cNvSpPr>
            <a:spLocks noChangeArrowheads="1"/>
          </p:cNvSpPr>
          <p:nvPr userDrawn="1"/>
        </p:nvSpPr>
        <p:spPr bwMode="auto">
          <a:xfrm>
            <a:off x="0" y="4343400"/>
            <a:ext cx="12192000" cy="25146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t> </a:t>
            </a:r>
          </a:p>
        </p:txBody>
      </p:sp>
    </p:spTree>
    <p:extLst>
      <p:ext uri="{BB962C8B-B14F-4D97-AF65-F5344CB8AC3E}">
        <p14:creationId xmlns:p14="http://schemas.microsoft.com/office/powerpoint/2010/main" val="362923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Q3 2017</a:t>
            </a:r>
          </a:p>
        </p:txBody>
      </p:sp>
      <p:sp>
        <p:nvSpPr>
          <p:cNvPr id="5" name="Footer Placeholder 4"/>
          <p:cNvSpPr>
            <a:spLocks noGrp="1"/>
          </p:cNvSpPr>
          <p:nvPr>
            <p:ph type="ftr" sz="quarter" idx="11"/>
          </p:nvPr>
        </p:nvSpPr>
        <p:spPr/>
        <p:txBody>
          <a:bodyPr/>
          <a:lstStyle/>
          <a:p>
            <a:r>
              <a:rPr lang="en-US" dirty="0"/>
              <a:t>CRC Certificate Course | Unit 5 | Module 1</a:t>
            </a:r>
          </a:p>
        </p:txBody>
      </p:sp>
      <p:sp>
        <p:nvSpPr>
          <p:cNvPr id="6" name="Slide Number Placeholder 5"/>
          <p:cNvSpPr>
            <a:spLocks noGrp="1"/>
          </p:cNvSpPr>
          <p:nvPr>
            <p:ph type="sldNum" sz="quarter" idx="12"/>
          </p:nvPr>
        </p:nvSpPr>
        <p:spPr/>
        <p:txBody>
          <a:bodyPr/>
          <a:lstStyle/>
          <a:p>
            <a:fld id="{09DEDA1F-2CA3-7141-8CFD-1E5D659DDCD7}" type="slidenum">
              <a:rPr lang="en-US" smtClean="0"/>
              <a:t>‹#›</a:t>
            </a:fld>
            <a:endParaRPr lang="en-US" dirty="0"/>
          </a:p>
        </p:txBody>
      </p:sp>
    </p:spTree>
    <p:extLst>
      <p:ext uri="{BB962C8B-B14F-4D97-AF65-F5344CB8AC3E}">
        <p14:creationId xmlns:p14="http://schemas.microsoft.com/office/powerpoint/2010/main" val="305103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7144333-6EFC-41DC-B3B8-92448DCA591D}"/>
              </a:ext>
            </a:extLst>
          </p:cNvPr>
          <p:cNvSpPr>
            <a:spLocks noGrp="1"/>
          </p:cNvSpPr>
          <p:nvPr>
            <p:ph type="dt" sz="half" idx="10"/>
          </p:nvPr>
        </p:nvSpPr>
        <p:spPr/>
        <p:txBody>
          <a:bodyPr/>
          <a:lstStyle>
            <a:lvl1pPr>
              <a:defRPr/>
            </a:lvl1pPr>
          </a:lstStyle>
          <a:p>
            <a:pPr>
              <a:defRPr/>
            </a:pPr>
            <a:fld id="{723304BE-90A8-4AF7-B0D3-CBEC568D0BAA}" type="datetime1">
              <a:rPr lang="en-US"/>
              <a:pPr>
                <a:defRPr/>
              </a:pPr>
              <a:t>4/27/2023</a:t>
            </a:fld>
            <a:endParaRPr lang="en-US" dirty="0"/>
          </a:p>
        </p:txBody>
      </p:sp>
      <p:sp>
        <p:nvSpPr>
          <p:cNvPr id="5" name="Footer Placeholder 4">
            <a:extLst>
              <a:ext uri="{FF2B5EF4-FFF2-40B4-BE49-F238E27FC236}">
                <a16:creationId xmlns:a16="http://schemas.microsoft.com/office/drawing/2014/main" id="{A3131C93-6FBE-4856-BF65-2E2DA4FCB038}"/>
              </a:ext>
            </a:extLst>
          </p:cNvPr>
          <p:cNvSpPr>
            <a:spLocks noGrp="1"/>
          </p:cNvSpPr>
          <p:nvPr>
            <p:ph type="ftr" sz="quarter" idx="11"/>
          </p:nvPr>
        </p:nvSpPr>
        <p:spPr/>
        <p:txBody>
          <a:bodyPr/>
          <a:lstStyle>
            <a:lvl1pPr>
              <a:defRPr/>
            </a:lvl1pPr>
          </a:lstStyle>
          <a:p>
            <a:pPr>
              <a:defRPr/>
            </a:pPr>
            <a:r>
              <a:rPr lang="en-US" dirty="0"/>
              <a:t>August 20, 2014</a:t>
            </a:r>
          </a:p>
        </p:txBody>
      </p:sp>
      <p:sp>
        <p:nvSpPr>
          <p:cNvPr id="6" name="Slide Number Placeholder 5">
            <a:extLst>
              <a:ext uri="{FF2B5EF4-FFF2-40B4-BE49-F238E27FC236}">
                <a16:creationId xmlns:a16="http://schemas.microsoft.com/office/drawing/2014/main" id="{E966CA01-CCD8-4F1E-9A74-32D4696B83FE}"/>
              </a:ext>
            </a:extLst>
          </p:cNvPr>
          <p:cNvSpPr>
            <a:spLocks noGrp="1"/>
          </p:cNvSpPr>
          <p:nvPr>
            <p:ph type="sldNum" sz="quarter" idx="12"/>
          </p:nvPr>
        </p:nvSpPr>
        <p:spPr/>
        <p:txBody>
          <a:bodyPr/>
          <a:lstStyle>
            <a:lvl1pPr>
              <a:defRPr/>
            </a:lvl1pPr>
          </a:lstStyle>
          <a:p>
            <a:fld id="{C7D4AC83-303B-4169-BC24-8EFF35C06B73}" type="slidenum">
              <a:rPr lang="en-US" altLang="en-US"/>
              <a:pPr/>
              <a:t>‹#›</a:t>
            </a:fld>
            <a:endParaRPr lang="en-US" altLang="en-US" dirty="0"/>
          </a:p>
        </p:txBody>
      </p:sp>
    </p:spTree>
    <p:extLst>
      <p:ext uri="{BB962C8B-B14F-4D97-AF65-F5344CB8AC3E}">
        <p14:creationId xmlns:p14="http://schemas.microsoft.com/office/powerpoint/2010/main" val="2941847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98131-A6EE-4FA6-B9BE-F5830E025672}"/>
              </a:ext>
            </a:extLst>
          </p:cNvPr>
          <p:cNvSpPr>
            <a:spLocks noGrp="1"/>
          </p:cNvSpPr>
          <p:nvPr>
            <p:ph type="dt" sz="half" idx="10"/>
          </p:nvPr>
        </p:nvSpPr>
        <p:spPr/>
        <p:txBody>
          <a:bodyPr/>
          <a:lstStyle>
            <a:lvl1pPr>
              <a:defRPr/>
            </a:lvl1pPr>
          </a:lstStyle>
          <a:p>
            <a:pPr>
              <a:defRPr/>
            </a:pPr>
            <a:fld id="{4699AF70-687A-4C17-9743-A7EC4C9702D1}" type="datetime1">
              <a:rPr lang="en-US"/>
              <a:pPr>
                <a:defRPr/>
              </a:pPr>
              <a:t>4/27/2023</a:t>
            </a:fld>
            <a:endParaRPr lang="en-US" dirty="0"/>
          </a:p>
        </p:txBody>
      </p:sp>
      <p:sp>
        <p:nvSpPr>
          <p:cNvPr id="5" name="Footer Placeholder 4">
            <a:extLst>
              <a:ext uri="{FF2B5EF4-FFF2-40B4-BE49-F238E27FC236}">
                <a16:creationId xmlns:a16="http://schemas.microsoft.com/office/drawing/2014/main" id="{3FFBE600-2F5A-444E-9FD1-DCA0F4F08ECC}"/>
              </a:ext>
            </a:extLst>
          </p:cNvPr>
          <p:cNvSpPr>
            <a:spLocks noGrp="1"/>
          </p:cNvSpPr>
          <p:nvPr>
            <p:ph type="ftr" sz="quarter" idx="11"/>
          </p:nvPr>
        </p:nvSpPr>
        <p:spPr/>
        <p:txBody>
          <a:bodyPr/>
          <a:lstStyle>
            <a:lvl1pPr>
              <a:defRPr/>
            </a:lvl1pPr>
          </a:lstStyle>
          <a:p>
            <a:pPr>
              <a:defRPr/>
            </a:pPr>
            <a:r>
              <a:rPr lang="en-US" dirty="0"/>
              <a:t>August 20, 2014</a:t>
            </a:r>
          </a:p>
        </p:txBody>
      </p:sp>
      <p:sp>
        <p:nvSpPr>
          <p:cNvPr id="6" name="Slide Number Placeholder 5">
            <a:extLst>
              <a:ext uri="{FF2B5EF4-FFF2-40B4-BE49-F238E27FC236}">
                <a16:creationId xmlns:a16="http://schemas.microsoft.com/office/drawing/2014/main" id="{A85003FC-0764-46A1-B9B2-3F14F974F340}"/>
              </a:ext>
            </a:extLst>
          </p:cNvPr>
          <p:cNvSpPr>
            <a:spLocks noGrp="1"/>
          </p:cNvSpPr>
          <p:nvPr>
            <p:ph type="sldNum" sz="quarter" idx="12"/>
          </p:nvPr>
        </p:nvSpPr>
        <p:spPr/>
        <p:txBody>
          <a:bodyPr/>
          <a:lstStyle>
            <a:lvl1pPr>
              <a:defRPr/>
            </a:lvl1pPr>
          </a:lstStyle>
          <a:p>
            <a:fld id="{0AB838AD-E0A1-4CC7-92B4-3721A4316B4E}" type="slidenum">
              <a:rPr lang="en-US" altLang="en-US"/>
              <a:pPr/>
              <a:t>‹#›</a:t>
            </a:fld>
            <a:endParaRPr lang="en-US" altLang="en-US" dirty="0"/>
          </a:p>
        </p:txBody>
      </p:sp>
    </p:spTree>
    <p:extLst>
      <p:ext uri="{BB962C8B-B14F-4D97-AF65-F5344CB8AC3E}">
        <p14:creationId xmlns:p14="http://schemas.microsoft.com/office/powerpoint/2010/main" val="256142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79A50-7FA4-42C2-83F1-F0DF0F85B9AA}"/>
              </a:ext>
            </a:extLst>
          </p:cNvPr>
          <p:cNvSpPr>
            <a:spLocks noGrp="1"/>
          </p:cNvSpPr>
          <p:nvPr>
            <p:ph type="dt" sz="half" idx="10"/>
          </p:nvPr>
        </p:nvSpPr>
        <p:spPr/>
        <p:txBody>
          <a:bodyPr/>
          <a:lstStyle>
            <a:lvl1pPr>
              <a:defRPr/>
            </a:lvl1pPr>
          </a:lstStyle>
          <a:p>
            <a:pPr>
              <a:defRPr/>
            </a:pPr>
            <a:fld id="{1289FB9F-A3B8-4B16-B085-1D2C70B7B7D8}" type="datetime1">
              <a:rPr lang="en-US"/>
              <a:pPr>
                <a:defRPr/>
              </a:pPr>
              <a:t>4/27/2023</a:t>
            </a:fld>
            <a:endParaRPr lang="en-US" dirty="0"/>
          </a:p>
        </p:txBody>
      </p:sp>
      <p:sp>
        <p:nvSpPr>
          <p:cNvPr id="5" name="Footer Placeholder 4">
            <a:extLst>
              <a:ext uri="{FF2B5EF4-FFF2-40B4-BE49-F238E27FC236}">
                <a16:creationId xmlns:a16="http://schemas.microsoft.com/office/drawing/2014/main" id="{D2D0D9A3-035D-49A2-956E-D7B3577653DA}"/>
              </a:ext>
            </a:extLst>
          </p:cNvPr>
          <p:cNvSpPr>
            <a:spLocks noGrp="1"/>
          </p:cNvSpPr>
          <p:nvPr>
            <p:ph type="ftr" sz="quarter" idx="11"/>
          </p:nvPr>
        </p:nvSpPr>
        <p:spPr/>
        <p:txBody>
          <a:bodyPr/>
          <a:lstStyle>
            <a:lvl1pPr>
              <a:defRPr/>
            </a:lvl1pPr>
          </a:lstStyle>
          <a:p>
            <a:pPr>
              <a:defRPr/>
            </a:pPr>
            <a:r>
              <a:rPr lang="en-US" dirty="0"/>
              <a:t>August 20, 2014</a:t>
            </a:r>
          </a:p>
        </p:txBody>
      </p:sp>
      <p:sp>
        <p:nvSpPr>
          <p:cNvPr id="6" name="Slide Number Placeholder 5">
            <a:extLst>
              <a:ext uri="{FF2B5EF4-FFF2-40B4-BE49-F238E27FC236}">
                <a16:creationId xmlns:a16="http://schemas.microsoft.com/office/drawing/2014/main" id="{7493314E-4890-4CEA-912F-DCDC405336E6}"/>
              </a:ext>
            </a:extLst>
          </p:cNvPr>
          <p:cNvSpPr>
            <a:spLocks noGrp="1"/>
          </p:cNvSpPr>
          <p:nvPr>
            <p:ph type="sldNum" sz="quarter" idx="12"/>
          </p:nvPr>
        </p:nvSpPr>
        <p:spPr/>
        <p:txBody>
          <a:bodyPr/>
          <a:lstStyle>
            <a:lvl1pPr>
              <a:defRPr/>
            </a:lvl1pPr>
          </a:lstStyle>
          <a:p>
            <a:fld id="{DC4881C5-B30C-405A-A696-2DBB33252B33}" type="slidenum">
              <a:rPr lang="en-US" altLang="en-US"/>
              <a:pPr/>
              <a:t>‹#›</a:t>
            </a:fld>
            <a:endParaRPr lang="en-US" altLang="en-US" dirty="0"/>
          </a:p>
        </p:txBody>
      </p:sp>
    </p:spTree>
    <p:extLst>
      <p:ext uri="{BB962C8B-B14F-4D97-AF65-F5344CB8AC3E}">
        <p14:creationId xmlns:p14="http://schemas.microsoft.com/office/powerpoint/2010/main" val="1395885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105CC1-7AD5-4D9E-94EF-F319395AB83D}"/>
              </a:ext>
            </a:extLst>
          </p:cNvPr>
          <p:cNvSpPr>
            <a:spLocks noGrp="1"/>
          </p:cNvSpPr>
          <p:nvPr>
            <p:ph type="dt" sz="half" idx="10"/>
          </p:nvPr>
        </p:nvSpPr>
        <p:spPr/>
        <p:txBody>
          <a:bodyPr/>
          <a:lstStyle>
            <a:lvl1pPr>
              <a:defRPr/>
            </a:lvl1pPr>
          </a:lstStyle>
          <a:p>
            <a:pPr>
              <a:defRPr/>
            </a:pPr>
            <a:fld id="{C9BE0794-10A7-4677-9233-7969AC8B8F05}" type="datetime1">
              <a:rPr lang="en-US"/>
              <a:pPr>
                <a:defRPr/>
              </a:pPr>
              <a:t>4/27/2023</a:t>
            </a:fld>
            <a:endParaRPr lang="en-US" dirty="0"/>
          </a:p>
        </p:txBody>
      </p:sp>
      <p:sp>
        <p:nvSpPr>
          <p:cNvPr id="6" name="Footer Placeholder 4">
            <a:extLst>
              <a:ext uri="{FF2B5EF4-FFF2-40B4-BE49-F238E27FC236}">
                <a16:creationId xmlns:a16="http://schemas.microsoft.com/office/drawing/2014/main" id="{ACAC9964-BABE-4C97-A10C-0F62FCF7E11B}"/>
              </a:ext>
            </a:extLst>
          </p:cNvPr>
          <p:cNvSpPr>
            <a:spLocks noGrp="1"/>
          </p:cNvSpPr>
          <p:nvPr>
            <p:ph type="ftr" sz="quarter" idx="11"/>
          </p:nvPr>
        </p:nvSpPr>
        <p:spPr/>
        <p:txBody>
          <a:bodyPr/>
          <a:lstStyle>
            <a:lvl1pPr>
              <a:defRPr/>
            </a:lvl1pPr>
          </a:lstStyle>
          <a:p>
            <a:pPr>
              <a:defRPr/>
            </a:pPr>
            <a:r>
              <a:rPr lang="en-US" dirty="0"/>
              <a:t>August 20, 2014</a:t>
            </a:r>
          </a:p>
        </p:txBody>
      </p:sp>
      <p:sp>
        <p:nvSpPr>
          <p:cNvPr id="7" name="Slide Number Placeholder 5">
            <a:extLst>
              <a:ext uri="{FF2B5EF4-FFF2-40B4-BE49-F238E27FC236}">
                <a16:creationId xmlns:a16="http://schemas.microsoft.com/office/drawing/2014/main" id="{51C0F2FB-3FA7-454E-851E-5B622631A0EF}"/>
              </a:ext>
            </a:extLst>
          </p:cNvPr>
          <p:cNvSpPr>
            <a:spLocks noGrp="1"/>
          </p:cNvSpPr>
          <p:nvPr>
            <p:ph type="sldNum" sz="quarter" idx="12"/>
          </p:nvPr>
        </p:nvSpPr>
        <p:spPr/>
        <p:txBody>
          <a:bodyPr/>
          <a:lstStyle>
            <a:lvl1pPr>
              <a:defRPr/>
            </a:lvl1pPr>
          </a:lstStyle>
          <a:p>
            <a:fld id="{14192BAE-E5EF-46D5-BFED-BAC595C4BEC6}" type="slidenum">
              <a:rPr lang="en-US" altLang="en-US"/>
              <a:pPr/>
              <a:t>‹#›</a:t>
            </a:fld>
            <a:endParaRPr lang="en-US" altLang="en-US" dirty="0"/>
          </a:p>
        </p:txBody>
      </p:sp>
    </p:spTree>
    <p:extLst>
      <p:ext uri="{BB962C8B-B14F-4D97-AF65-F5344CB8AC3E}">
        <p14:creationId xmlns:p14="http://schemas.microsoft.com/office/powerpoint/2010/main" val="697675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5C9CFB-6AE4-4155-862A-22F39E70852C}"/>
              </a:ext>
            </a:extLst>
          </p:cNvPr>
          <p:cNvSpPr>
            <a:spLocks noGrp="1"/>
          </p:cNvSpPr>
          <p:nvPr>
            <p:ph type="dt" sz="half" idx="10"/>
          </p:nvPr>
        </p:nvSpPr>
        <p:spPr/>
        <p:txBody>
          <a:bodyPr/>
          <a:lstStyle>
            <a:lvl1pPr>
              <a:defRPr/>
            </a:lvl1pPr>
          </a:lstStyle>
          <a:p>
            <a:pPr>
              <a:defRPr/>
            </a:pPr>
            <a:fld id="{1DBB6D50-2315-4378-B136-3484D837C71A}" type="datetime1">
              <a:rPr lang="en-US"/>
              <a:pPr>
                <a:defRPr/>
              </a:pPr>
              <a:t>4/27/2023</a:t>
            </a:fld>
            <a:endParaRPr lang="en-US" dirty="0"/>
          </a:p>
        </p:txBody>
      </p:sp>
      <p:sp>
        <p:nvSpPr>
          <p:cNvPr id="8" name="Footer Placeholder 4">
            <a:extLst>
              <a:ext uri="{FF2B5EF4-FFF2-40B4-BE49-F238E27FC236}">
                <a16:creationId xmlns:a16="http://schemas.microsoft.com/office/drawing/2014/main" id="{143D63E9-4F7A-4107-8D35-6326BFDE3E73}"/>
              </a:ext>
            </a:extLst>
          </p:cNvPr>
          <p:cNvSpPr>
            <a:spLocks noGrp="1"/>
          </p:cNvSpPr>
          <p:nvPr>
            <p:ph type="ftr" sz="quarter" idx="11"/>
          </p:nvPr>
        </p:nvSpPr>
        <p:spPr/>
        <p:txBody>
          <a:bodyPr/>
          <a:lstStyle>
            <a:lvl1pPr>
              <a:defRPr/>
            </a:lvl1pPr>
          </a:lstStyle>
          <a:p>
            <a:pPr>
              <a:defRPr/>
            </a:pPr>
            <a:r>
              <a:rPr lang="en-US" dirty="0"/>
              <a:t>August 20, 2014</a:t>
            </a:r>
          </a:p>
        </p:txBody>
      </p:sp>
      <p:sp>
        <p:nvSpPr>
          <p:cNvPr id="9" name="Slide Number Placeholder 5">
            <a:extLst>
              <a:ext uri="{FF2B5EF4-FFF2-40B4-BE49-F238E27FC236}">
                <a16:creationId xmlns:a16="http://schemas.microsoft.com/office/drawing/2014/main" id="{C1587701-C31D-4ED6-B82D-12714FD407C3}"/>
              </a:ext>
            </a:extLst>
          </p:cNvPr>
          <p:cNvSpPr>
            <a:spLocks noGrp="1"/>
          </p:cNvSpPr>
          <p:nvPr>
            <p:ph type="sldNum" sz="quarter" idx="12"/>
          </p:nvPr>
        </p:nvSpPr>
        <p:spPr/>
        <p:txBody>
          <a:bodyPr/>
          <a:lstStyle>
            <a:lvl1pPr>
              <a:defRPr/>
            </a:lvl1pPr>
          </a:lstStyle>
          <a:p>
            <a:fld id="{E7FFE152-5654-45E1-B3FB-6BD2FA6325DE}" type="slidenum">
              <a:rPr lang="en-US" altLang="en-US"/>
              <a:pPr/>
              <a:t>‹#›</a:t>
            </a:fld>
            <a:endParaRPr lang="en-US" altLang="en-US" dirty="0"/>
          </a:p>
        </p:txBody>
      </p:sp>
    </p:spTree>
    <p:extLst>
      <p:ext uri="{BB962C8B-B14F-4D97-AF65-F5344CB8AC3E}">
        <p14:creationId xmlns:p14="http://schemas.microsoft.com/office/powerpoint/2010/main" val="266600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DFA85D7C-FCEE-4457-A48A-80941F99783F}" type="slidenum">
              <a:rPr lang="en-US" altLang="en-US"/>
              <a:pPr>
                <a:defRPr/>
              </a:pPr>
              <a:t>‹#›</a:t>
            </a:fld>
            <a:endParaRPr lang="en-US" altLang="en-US" dirty="0"/>
          </a:p>
        </p:txBody>
      </p:sp>
      <p:sp>
        <p:nvSpPr>
          <p:cNvPr id="5" name="TextBox 4"/>
          <p:cNvSpPr txBox="1"/>
          <p:nvPr userDrawn="1"/>
        </p:nvSpPr>
        <p:spPr>
          <a:xfrm>
            <a:off x="3581400" y="33010"/>
            <a:ext cx="42473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1">
                    <a:lumMod val="50000"/>
                  </a:schemeClr>
                </a:solidFill>
              </a:rPr>
              <a:t>UCLA Clinical Translational Science Institute</a:t>
            </a:r>
          </a:p>
          <a:p>
            <a:endParaRPr lang="en-US" dirty="0"/>
          </a:p>
        </p:txBody>
      </p:sp>
      <p:pic>
        <p:nvPicPr>
          <p:cNvPr id="6" name="Picture 5"/>
          <p:cNvPicPr>
            <a:picLocks noChangeAspect="1"/>
          </p:cNvPicPr>
          <p:nvPr userDrawn="1"/>
        </p:nvPicPr>
        <p:blipFill>
          <a:blip r:embed="rId2"/>
          <a:stretch>
            <a:fillRect/>
          </a:stretch>
        </p:blipFill>
        <p:spPr>
          <a:xfrm>
            <a:off x="4487834" y="6178441"/>
            <a:ext cx="3140133" cy="352768"/>
          </a:xfrm>
          <a:prstGeom prst="rect">
            <a:avLst/>
          </a:prstGeom>
        </p:spPr>
      </p:pic>
    </p:spTree>
    <p:extLst>
      <p:ext uri="{BB962C8B-B14F-4D97-AF65-F5344CB8AC3E}">
        <p14:creationId xmlns:p14="http://schemas.microsoft.com/office/powerpoint/2010/main" val="145383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E69269-B79A-437E-A793-0BCFE3C96BEA}"/>
              </a:ext>
            </a:extLst>
          </p:cNvPr>
          <p:cNvSpPr>
            <a:spLocks noGrp="1"/>
          </p:cNvSpPr>
          <p:nvPr>
            <p:ph type="dt" sz="half" idx="10"/>
          </p:nvPr>
        </p:nvSpPr>
        <p:spPr/>
        <p:txBody>
          <a:bodyPr/>
          <a:lstStyle>
            <a:lvl1pPr>
              <a:defRPr/>
            </a:lvl1pPr>
          </a:lstStyle>
          <a:p>
            <a:pPr>
              <a:defRPr/>
            </a:pPr>
            <a:fld id="{5F80AD8C-C229-4564-B671-741E2AE03A06}" type="datetime1">
              <a:rPr lang="en-US"/>
              <a:pPr>
                <a:defRPr/>
              </a:pPr>
              <a:t>4/27/2023</a:t>
            </a:fld>
            <a:endParaRPr lang="en-US" dirty="0"/>
          </a:p>
        </p:txBody>
      </p:sp>
      <p:sp>
        <p:nvSpPr>
          <p:cNvPr id="4" name="Footer Placeholder 4">
            <a:extLst>
              <a:ext uri="{FF2B5EF4-FFF2-40B4-BE49-F238E27FC236}">
                <a16:creationId xmlns:a16="http://schemas.microsoft.com/office/drawing/2014/main" id="{0F654E14-9C26-4656-8673-92DAF2E5601A}"/>
              </a:ext>
            </a:extLst>
          </p:cNvPr>
          <p:cNvSpPr>
            <a:spLocks noGrp="1"/>
          </p:cNvSpPr>
          <p:nvPr>
            <p:ph type="ftr" sz="quarter" idx="11"/>
          </p:nvPr>
        </p:nvSpPr>
        <p:spPr/>
        <p:txBody>
          <a:bodyPr/>
          <a:lstStyle>
            <a:lvl1pPr>
              <a:defRPr/>
            </a:lvl1pPr>
          </a:lstStyle>
          <a:p>
            <a:pPr>
              <a:defRPr/>
            </a:pPr>
            <a:r>
              <a:rPr lang="en-US" dirty="0"/>
              <a:t>August 20, 2014</a:t>
            </a:r>
          </a:p>
        </p:txBody>
      </p:sp>
      <p:sp>
        <p:nvSpPr>
          <p:cNvPr id="5" name="Slide Number Placeholder 5">
            <a:extLst>
              <a:ext uri="{FF2B5EF4-FFF2-40B4-BE49-F238E27FC236}">
                <a16:creationId xmlns:a16="http://schemas.microsoft.com/office/drawing/2014/main" id="{2B24BD3B-6069-4DCC-BE68-7E08F64ECC5A}"/>
              </a:ext>
            </a:extLst>
          </p:cNvPr>
          <p:cNvSpPr>
            <a:spLocks noGrp="1"/>
          </p:cNvSpPr>
          <p:nvPr>
            <p:ph type="sldNum" sz="quarter" idx="12"/>
          </p:nvPr>
        </p:nvSpPr>
        <p:spPr/>
        <p:txBody>
          <a:bodyPr/>
          <a:lstStyle>
            <a:lvl1pPr>
              <a:defRPr/>
            </a:lvl1pPr>
          </a:lstStyle>
          <a:p>
            <a:fld id="{A925D099-DF1C-4B43-BE92-B5F99E9F47D7}" type="slidenum">
              <a:rPr lang="en-US" altLang="en-US"/>
              <a:pPr/>
              <a:t>‹#›</a:t>
            </a:fld>
            <a:endParaRPr lang="en-US" altLang="en-US" dirty="0"/>
          </a:p>
        </p:txBody>
      </p:sp>
    </p:spTree>
    <p:extLst>
      <p:ext uri="{BB962C8B-B14F-4D97-AF65-F5344CB8AC3E}">
        <p14:creationId xmlns:p14="http://schemas.microsoft.com/office/powerpoint/2010/main" val="852713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63C21C-E57A-4193-998B-5B6A6B82DD2A}"/>
              </a:ext>
            </a:extLst>
          </p:cNvPr>
          <p:cNvSpPr>
            <a:spLocks noGrp="1"/>
          </p:cNvSpPr>
          <p:nvPr>
            <p:ph type="dt" sz="half" idx="10"/>
          </p:nvPr>
        </p:nvSpPr>
        <p:spPr/>
        <p:txBody>
          <a:bodyPr/>
          <a:lstStyle>
            <a:lvl1pPr>
              <a:defRPr/>
            </a:lvl1pPr>
          </a:lstStyle>
          <a:p>
            <a:pPr>
              <a:defRPr/>
            </a:pPr>
            <a:fld id="{4AE867E6-71A7-48C8-848E-79F1F7D6F5CE}" type="datetime1">
              <a:rPr lang="en-US"/>
              <a:pPr>
                <a:defRPr/>
              </a:pPr>
              <a:t>4/27/2023</a:t>
            </a:fld>
            <a:endParaRPr lang="en-US" dirty="0"/>
          </a:p>
        </p:txBody>
      </p:sp>
      <p:sp>
        <p:nvSpPr>
          <p:cNvPr id="3" name="Footer Placeholder 4">
            <a:extLst>
              <a:ext uri="{FF2B5EF4-FFF2-40B4-BE49-F238E27FC236}">
                <a16:creationId xmlns:a16="http://schemas.microsoft.com/office/drawing/2014/main" id="{203927CC-5170-4595-AC9D-54DD86C9E251}"/>
              </a:ext>
            </a:extLst>
          </p:cNvPr>
          <p:cNvSpPr>
            <a:spLocks noGrp="1"/>
          </p:cNvSpPr>
          <p:nvPr>
            <p:ph type="ftr" sz="quarter" idx="11"/>
          </p:nvPr>
        </p:nvSpPr>
        <p:spPr/>
        <p:txBody>
          <a:bodyPr/>
          <a:lstStyle>
            <a:lvl1pPr>
              <a:defRPr/>
            </a:lvl1pPr>
          </a:lstStyle>
          <a:p>
            <a:pPr>
              <a:defRPr/>
            </a:pPr>
            <a:r>
              <a:rPr lang="en-US" dirty="0"/>
              <a:t>August 20, 2014</a:t>
            </a:r>
          </a:p>
        </p:txBody>
      </p:sp>
      <p:sp>
        <p:nvSpPr>
          <p:cNvPr id="4" name="Slide Number Placeholder 5">
            <a:extLst>
              <a:ext uri="{FF2B5EF4-FFF2-40B4-BE49-F238E27FC236}">
                <a16:creationId xmlns:a16="http://schemas.microsoft.com/office/drawing/2014/main" id="{30A48FFE-27B3-48E7-8F37-CB3315CC0164}"/>
              </a:ext>
            </a:extLst>
          </p:cNvPr>
          <p:cNvSpPr>
            <a:spLocks noGrp="1"/>
          </p:cNvSpPr>
          <p:nvPr>
            <p:ph type="sldNum" sz="quarter" idx="12"/>
          </p:nvPr>
        </p:nvSpPr>
        <p:spPr/>
        <p:txBody>
          <a:bodyPr/>
          <a:lstStyle>
            <a:lvl1pPr>
              <a:defRPr/>
            </a:lvl1pPr>
          </a:lstStyle>
          <a:p>
            <a:fld id="{3529A370-CA29-493D-AFD5-C8CB74BF8EAF}" type="slidenum">
              <a:rPr lang="en-US" altLang="en-US"/>
              <a:pPr/>
              <a:t>‹#›</a:t>
            </a:fld>
            <a:endParaRPr lang="en-US" altLang="en-US" dirty="0"/>
          </a:p>
        </p:txBody>
      </p:sp>
    </p:spTree>
    <p:extLst>
      <p:ext uri="{BB962C8B-B14F-4D97-AF65-F5344CB8AC3E}">
        <p14:creationId xmlns:p14="http://schemas.microsoft.com/office/powerpoint/2010/main" val="3378536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F7A2AA-FD5E-4DC7-9E50-3C2AAEA933D1}"/>
              </a:ext>
            </a:extLst>
          </p:cNvPr>
          <p:cNvSpPr>
            <a:spLocks noGrp="1"/>
          </p:cNvSpPr>
          <p:nvPr>
            <p:ph type="dt" sz="half" idx="10"/>
          </p:nvPr>
        </p:nvSpPr>
        <p:spPr/>
        <p:txBody>
          <a:bodyPr/>
          <a:lstStyle>
            <a:lvl1pPr>
              <a:defRPr/>
            </a:lvl1pPr>
          </a:lstStyle>
          <a:p>
            <a:pPr>
              <a:defRPr/>
            </a:pPr>
            <a:fld id="{ED5639D3-2274-4033-B69B-F926E9A5C8A7}" type="datetime1">
              <a:rPr lang="en-US"/>
              <a:pPr>
                <a:defRPr/>
              </a:pPr>
              <a:t>4/27/2023</a:t>
            </a:fld>
            <a:endParaRPr lang="en-US" dirty="0"/>
          </a:p>
        </p:txBody>
      </p:sp>
      <p:sp>
        <p:nvSpPr>
          <p:cNvPr id="6" name="Footer Placeholder 4">
            <a:extLst>
              <a:ext uri="{FF2B5EF4-FFF2-40B4-BE49-F238E27FC236}">
                <a16:creationId xmlns:a16="http://schemas.microsoft.com/office/drawing/2014/main" id="{E3897740-0E63-41F8-9009-1961F6F4A9BD}"/>
              </a:ext>
            </a:extLst>
          </p:cNvPr>
          <p:cNvSpPr>
            <a:spLocks noGrp="1"/>
          </p:cNvSpPr>
          <p:nvPr>
            <p:ph type="ftr" sz="quarter" idx="11"/>
          </p:nvPr>
        </p:nvSpPr>
        <p:spPr/>
        <p:txBody>
          <a:bodyPr/>
          <a:lstStyle>
            <a:lvl1pPr>
              <a:defRPr/>
            </a:lvl1pPr>
          </a:lstStyle>
          <a:p>
            <a:pPr>
              <a:defRPr/>
            </a:pPr>
            <a:r>
              <a:rPr lang="en-US" dirty="0"/>
              <a:t>August 20, 2014</a:t>
            </a:r>
          </a:p>
        </p:txBody>
      </p:sp>
      <p:sp>
        <p:nvSpPr>
          <p:cNvPr id="7" name="Slide Number Placeholder 5">
            <a:extLst>
              <a:ext uri="{FF2B5EF4-FFF2-40B4-BE49-F238E27FC236}">
                <a16:creationId xmlns:a16="http://schemas.microsoft.com/office/drawing/2014/main" id="{2138907A-0D3F-4F0D-9503-4AE2969B97A6}"/>
              </a:ext>
            </a:extLst>
          </p:cNvPr>
          <p:cNvSpPr>
            <a:spLocks noGrp="1"/>
          </p:cNvSpPr>
          <p:nvPr>
            <p:ph type="sldNum" sz="quarter" idx="12"/>
          </p:nvPr>
        </p:nvSpPr>
        <p:spPr/>
        <p:txBody>
          <a:bodyPr/>
          <a:lstStyle>
            <a:lvl1pPr>
              <a:defRPr/>
            </a:lvl1pPr>
          </a:lstStyle>
          <a:p>
            <a:fld id="{79B382CA-0723-4AA1-8957-726295786C8C}" type="slidenum">
              <a:rPr lang="en-US" altLang="en-US"/>
              <a:pPr/>
              <a:t>‹#›</a:t>
            </a:fld>
            <a:endParaRPr lang="en-US" altLang="en-US" dirty="0"/>
          </a:p>
        </p:txBody>
      </p:sp>
    </p:spTree>
    <p:extLst>
      <p:ext uri="{BB962C8B-B14F-4D97-AF65-F5344CB8AC3E}">
        <p14:creationId xmlns:p14="http://schemas.microsoft.com/office/powerpoint/2010/main" val="309865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3495EA-C245-4CAA-91D6-1EA6CA4355D4}"/>
              </a:ext>
            </a:extLst>
          </p:cNvPr>
          <p:cNvSpPr>
            <a:spLocks noGrp="1"/>
          </p:cNvSpPr>
          <p:nvPr>
            <p:ph type="dt" sz="half" idx="10"/>
          </p:nvPr>
        </p:nvSpPr>
        <p:spPr/>
        <p:txBody>
          <a:bodyPr/>
          <a:lstStyle>
            <a:lvl1pPr>
              <a:defRPr/>
            </a:lvl1pPr>
          </a:lstStyle>
          <a:p>
            <a:pPr>
              <a:defRPr/>
            </a:pPr>
            <a:fld id="{A460C71B-BDF5-4122-9BBA-0033ADF5A7A8}" type="datetime1">
              <a:rPr lang="en-US"/>
              <a:pPr>
                <a:defRPr/>
              </a:pPr>
              <a:t>4/27/2023</a:t>
            </a:fld>
            <a:endParaRPr lang="en-US" dirty="0"/>
          </a:p>
        </p:txBody>
      </p:sp>
      <p:sp>
        <p:nvSpPr>
          <p:cNvPr id="6" name="Footer Placeholder 4">
            <a:extLst>
              <a:ext uri="{FF2B5EF4-FFF2-40B4-BE49-F238E27FC236}">
                <a16:creationId xmlns:a16="http://schemas.microsoft.com/office/drawing/2014/main" id="{E9C502C7-57E8-40D1-9F16-D17B73DA483B}"/>
              </a:ext>
            </a:extLst>
          </p:cNvPr>
          <p:cNvSpPr>
            <a:spLocks noGrp="1"/>
          </p:cNvSpPr>
          <p:nvPr>
            <p:ph type="ftr" sz="quarter" idx="11"/>
          </p:nvPr>
        </p:nvSpPr>
        <p:spPr/>
        <p:txBody>
          <a:bodyPr/>
          <a:lstStyle>
            <a:lvl1pPr>
              <a:defRPr/>
            </a:lvl1pPr>
          </a:lstStyle>
          <a:p>
            <a:pPr>
              <a:defRPr/>
            </a:pPr>
            <a:r>
              <a:rPr lang="en-US" dirty="0"/>
              <a:t>August 20, 2014</a:t>
            </a:r>
          </a:p>
        </p:txBody>
      </p:sp>
      <p:sp>
        <p:nvSpPr>
          <p:cNvPr id="7" name="Slide Number Placeholder 5">
            <a:extLst>
              <a:ext uri="{FF2B5EF4-FFF2-40B4-BE49-F238E27FC236}">
                <a16:creationId xmlns:a16="http://schemas.microsoft.com/office/drawing/2014/main" id="{EC59B4C3-B216-4A1E-9A88-CBD248DBC25A}"/>
              </a:ext>
            </a:extLst>
          </p:cNvPr>
          <p:cNvSpPr>
            <a:spLocks noGrp="1"/>
          </p:cNvSpPr>
          <p:nvPr>
            <p:ph type="sldNum" sz="quarter" idx="12"/>
          </p:nvPr>
        </p:nvSpPr>
        <p:spPr/>
        <p:txBody>
          <a:bodyPr/>
          <a:lstStyle>
            <a:lvl1pPr>
              <a:defRPr/>
            </a:lvl1pPr>
          </a:lstStyle>
          <a:p>
            <a:fld id="{806C8438-C705-44B5-9132-711A32D231F4}" type="slidenum">
              <a:rPr lang="en-US" altLang="en-US"/>
              <a:pPr/>
              <a:t>‹#›</a:t>
            </a:fld>
            <a:endParaRPr lang="en-US" altLang="en-US" dirty="0"/>
          </a:p>
        </p:txBody>
      </p:sp>
    </p:spTree>
    <p:extLst>
      <p:ext uri="{BB962C8B-B14F-4D97-AF65-F5344CB8AC3E}">
        <p14:creationId xmlns:p14="http://schemas.microsoft.com/office/powerpoint/2010/main" val="220673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6FCB9-34C7-450F-B7CB-C58D04200EA9}"/>
              </a:ext>
            </a:extLst>
          </p:cNvPr>
          <p:cNvSpPr>
            <a:spLocks noGrp="1"/>
          </p:cNvSpPr>
          <p:nvPr>
            <p:ph type="dt" sz="half" idx="10"/>
          </p:nvPr>
        </p:nvSpPr>
        <p:spPr/>
        <p:txBody>
          <a:bodyPr/>
          <a:lstStyle>
            <a:lvl1pPr>
              <a:defRPr/>
            </a:lvl1pPr>
          </a:lstStyle>
          <a:p>
            <a:pPr>
              <a:defRPr/>
            </a:pPr>
            <a:fld id="{2DE7890E-C700-4E49-98AA-1B8E978C5055}" type="datetime1">
              <a:rPr lang="en-US"/>
              <a:pPr>
                <a:defRPr/>
              </a:pPr>
              <a:t>4/27/2023</a:t>
            </a:fld>
            <a:endParaRPr lang="en-US" dirty="0"/>
          </a:p>
        </p:txBody>
      </p:sp>
      <p:sp>
        <p:nvSpPr>
          <p:cNvPr id="5" name="Footer Placeholder 4">
            <a:extLst>
              <a:ext uri="{FF2B5EF4-FFF2-40B4-BE49-F238E27FC236}">
                <a16:creationId xmlns:a16="http://schemas.microsoft.com/office/drawing/2014/main" id="{49CEB274-79C8-49E2-9103-0F30D97461C4}"/>
              </a:ext>
            </a:extLst>
          </p:cNvPr>
          <p:cNvSpPr>
            <a:spLocks noGrp="1"/>
          </p:cNvSpPr>
          <p:nvPr>
            <p:ph type="ftr" sz="quarter" idx="11"/>
          </p:nvPr>
        </p:nvSpPr>
        <p:spPr/>
        <p:txBody>
          <a:bodyPr/>
          <a:lstStyle>
            <a:lvl1pPr>
              <a:defRPr/>
            </a:lvl1pPr>
          </a:lstStyle>
          <a:p>
            <a:pPr>
              <a:defRPr/>
            </a:pPr>
            <a:r>
              <a:rPr lang="en-US" dirty="0"/>
              <a:t>August 20, 2014</a:t>
            </a:r>
          </a:p>
        </p:txBody>
      </p:sp>
      <p:sp>
        <p:nvSpPr>
          <p:cNvPr id="6" name="Slide Number Placeholder 5">
            <a:extLst>
              <a:ext uri="{FF2B5EF4-FFF2-40B4-BE49-F238E27FC236}">
                <a16:creationId xmlns:a16="http://schemas.microsoft.com/office/drawing/2014/main" id="{FE119580-52A3-410F-B8B6-3A95D20941FA}"/>
              </a:ext>
            </a:extLst>
          </p:cNvPr>
          <p:cNvSpPr>
            <a:spLocks noGrp="1"/>
          </p:cNvSpPr>
          <p:nvPr>
            <p:ph type="sldNum" sz="quarter" idx="12"/>
          </p:nvPr>
        </p:nvSpPr>
        <p:spPr/>
        <p:txBody>
          <a:bodyPr/>
          <a:lstStyle>
            <a:lvl1pPr>
              <a:defRPr/>
            </a:lvl1pPr>
          </a:lstStyle>
          <a:p>
            <a:fld id="{A0586F43-CC13-49F1-843B-FDB53B62C62F}" type="slidenum">
              <a:rPr lang="en-US" altLang="en-US"/>
              <a:pPr/>
              <a:t>‹#›</a:t>
            </a:fld>
            <a:endParaRPr lang="en-US" altLang="en-US" dirty="0"/>
          </a:p>
        </p:txBody>
      </p:sp>
    </p:spTree>
    <p:extLst>
      <p:ext uri="{BB962C8B-B14F-4D97-AF65-F5344CB8AC3E}">
        <p14:creationId xmlns:p14="http://schemas.microsoft.com/office/powerpoint/2010/main" val="2303197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66570-F459-4CE1-93D2-8153E1A97426}"/>
              </a:ext>
            </a:extLst>
          </p:cNvPr>
          <p:cNvSpPr>
            <a:spLocks noGrp="1"/>
          </p:cNvSpPr>
          <p:nvPr>
            <p:ph type="dt" sz="half" idx="10"/>
          </p:nvPr>
        </p:nvSpPr>
        <p:spPr/>
        <p:txBody>
          <a:bodyPr/>
          <a:lstStyle>
            <a:lvl1pPr>
              <a:defRPr/>
            </a:lvl1pPr>
          </a:lstStyle>
          <a:p>
            <a:pPr>
              <a:defRPr/>
            </a:pPr>
            <a:fld id="{6C664FC9-4D99-4E55-830F-B46ECAF37E72}" type="datetime1">
              <a:rPr lang="en-US"/>
              <a:pPr>
                <a:defRPr/>
              </a:pPr>
              <a:t>4/27/2023</a:t>
            </a:fld>
            <a:endParaRPr lang="en-US" dirty="0"/>
          </a:p>
        </p:txBody>
      </p:sp>
      <p:sp>
        <p:nvSpPr>
          <p:cNvPr id="5" name="Footer Placeholder 4">
            <a:extLst>
              <a:ext uri="{FF2B5EF4-FFF2-40B4-BE49-F238E27FC236}">
                <a16:creationId xmlns:a16="http://schemas.microsoft.com/office/drawing/2014/main" id="{A2B62E80-EE50-4D4A-8B44-C835CEB9A143}"/>
              </a:ext>
            </a:extLst>
          </p:cNvPr>
          <p:cNvSpPr>
            <a:spLocks noGrp="1"/>
          </p:cNvSpPr>
          <p:nvPr>
            <p:ph type="ftr" sz="quarter" idx="11"/>
          </p:nvPr>
        </p:nvSpPr>
        <p:spPr/>
        <p:txBody>
          <a:bodyPr/>
          <a:lstStyle>
            <a:lvl1pPr>
              <a:defRPr/>
            </a:lvl1pPr>
          </a:lstStyle>
          <a:p>
            <a:pPr>
              <a:defRPr/>
            </a:pPr>
            <a:r>
              <a:rPr lang="en-US" dirty="0"/>
              <a:t>August 20, 2014</a:t>
            </a:r>
          </a:p>
        </p:txBody>
      </p:sp>
      <p:sp>
        <p:nvSpPr>
          <p:cNvPr id="6" name="Slide Number Placeholder 5">
            <a:extLst>
              <a:ext uri="{FF2B5EF4-FFF2-40B4-BE49-F238E27FC236}">
                <a16:creationId xmlns:a16="http://schemas.microsoft.com/office/drawing/2014/main" id="{EDE20EB0-D6F4-4F94-9904-41B10BD196B7}"/>
              </a:ext>
            </a:extLst>
          </p:cNvPr>
          <p:cNvSpPr>
            <a:spLocks noGrp="1"/>
          </p:cNvSpPr>
          <p:nvPr>
            <p:ph type="sldNum" sz="quarter" idx="12"/>
          </p:nvPr>
        </p:nvSpPr>
        <p:spPr/>
        <p:txBody>
          <a:bodyPr/>
          <a:lstStyle>
            <a:lvl1pPr>
              <a:defRPr/>
            </a:lvl1pPr>
          </a:lstStyle>
          <a:p>
            <a:fld id="{FE0D28EA-B7F9-45FC-A199-1C6710BB1AB9}" type="slidenum">
              <a:rPr lang="en-US" altLang="en-US"/>
              <a:pPr/>
              <a:t>‹#›</a:t>
            </a:fld>
            <a:endParaRPr lang="en-US" altLang="en-US" dirty="0"/>
          </a:p>
        </p:txBody>
      </p:sp>
    </p:spTree>
    <p:extLst>
      <p:ext uri="{BB962C8B-B14F-4D97-AF65-F5344CB8AC3E}">
        <p14:creationId xmlns:p14="http://schemas.microsoft.com/office/powerpoint/2010/main" val="1234825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00C9-A9F0-4123-A53F-1AC2CD3D0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0505C-B49F-40DE-B1AC-A1F578ACB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4DB88-C326-402E-9C95-3AE7F00D07A6}"/>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5" name="Footer Placeholder 4">
            <a:extLst>
              <a:ext uri="{FF2B5EF4-FFF2-40B4-BE49-F238E27FC236}">
                <a16:creationId xmlns:a16="http://schemas.microsoft.com/office/drawing/2014/main" id="{F7C8A3DD-955C-4817-859C-B1C1705A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A31E2-B7A8-4840-B966-C19C32521CA7}"/>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3882902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D76F-85DC-4EC0-BC2A-3BB04175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7AE2B-4E6C-4FF6-8463-4F52EE59B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558EB-2BD2-4A4A-AD0F-D257F3B52CD3}"/>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5" name="Footer Placeholder 4">
            <a:extLst>
              <a:ext uri="{FF2B5EF4-FFF2-40B4-BE49-F238E27FC236}">
                <a16:creationId xmlns:a16="http://schemas.microsoft.com/office/drawing/2014/main" id="{74C5D0B5-C7B5-4DB2-AC31-B51DBC169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7E3AB-99E0-416E-BD91-32C5A0F32253}"/>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2186574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F014-9DAD-4EF6-BC23-BD3B99567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FE924F-015D-41F6-BF16-CCA879302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9B649-6054-4CE0-9931-B0ECCD4DE20D}"/>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5" name="Footer Placeholder 4">
            <a:extLst>
              <a:ext uri="{FF2B5EF4-FFF2-40B4-BE49-F238E27FC236}">
                <a16:creationId xmlns:a16="http://schemas.microsoft.com/office/drawing/2014/main" id="{723EA4E7-4CA0-4896-BBF8-6F549E06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822A5-9790-474D-8025-7FC91635EDDC}"/>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26350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2CAA-C498-48C6-A460-0254825CA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9ABF9-2C23-4C3E-8307-84E1F862C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4E3C32-2464-4467-9CEF-BFD3438E0B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2C4683-D9EC-453D-AD4A-5F61AF9C5956}"/>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6" name="Footer Placeholder 5">
            <a:extLst>
              <a:ext uri="{FF2B5EF4-FFF2-40B4-BE49-F238E27FC236}">
                <a16:creationId xmlns:a16="http://schemas.microsoft.com/office/drawing/2014/main" id="{EBFF0CD9-EC43-488D-962E-AF51DBEA87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BBA31-16B9-44C7-9EE1-99C385DAAE14}"/>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285129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flipV="1">
            <a:off x="6076951" y="997527"/>
            <a:ext cx="32904" cy="4958773"/>
          </a:xfrm>
          <a:prstGeom prst="line">
            <a:avLst/>
          </a:prstGeom>
          <a:ln w="38100">
            <a:headEnd/>
            <a:tailEnd/>
          </a:ln>
        </p:spPr>
        <p:style>
          <a:lnRef idx="1">
            <a:schemeClr val="accent4"/>
          </a:lnRef>
          <a:fillRef idx="0">
            <a:schemeClr val="accent4"/>
          </a:fillRef>
          <a:effectRef idx="0">
            <a:schemeClr val="accent4"/>
          </a:effectRef>
          <a:fontRef idx="minor">
            <a:schemeClr val="tx1"/>
          </a:fontRef>
        </p:style>
        <p:txBody>
          <a:bodyPr/>
          <a:lstStyle/>
          <a:p>
            <a:pPr algn="r" eaLnBrk="1" hangingPunct="1">
              <a:defRPr/>
            </a:pPr>
            <a:endParaRPr lang="en-US" sz="1800" dirty="0">
              <a:ln>
                <a:solidFill>
                  <a:schemeClr val="bg2"/>
                </a:solidFill>
              </a:ln>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111"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p:nvPr>
        </p:nvSpPr>
        <p:spPr>
          <a:xfrm>
            <a:off x="6276623"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p:txBody>
          <a:bodyPr/>
          <a:lstStyle>
            <a:lvl1pPr>
              <a:defRPr smtClean="0"/>
            </a:lvl1pPr>
          </a:lstStyle>
          <a:p>
            <a:pPr>
              <a:defRPr/>
            </a:pPr>
            <a:fld id="{7D3B660A-0869-4002-8B2B-44F6D8A7A5D1}" type="slidenum">
              <a:rPr lang="en-US" altLang="en-US"/>
              <a:pPr>
                <a:defRPr/>
              </a:pPr>
              <a:t>‹#›</a:t>
            </a:fld>
            <a:endParaRPr lang="en-US" altLang="en-US" dirty="0"/>
          </a:p>
        </p:txBody>
      </p:sp>
      <p:pic>
        <p:nvPicPr>
          <p:cNvPr id="8" name="Picture 7"/>
          <p:cNvPicPr>
            <a:picLocks noChangeAspect="1"/>
          </p:cNvPicPr>
          <p:nvPr userDrawn="1"/>
        </p:nvPicPr>
        <p:blipFill>
          <a:blip r:embed="rId2"/>
          <a:stretch>
            <a:fillRect/>
          </a:stretch>
        </p:blipFill>
        <p:spPr>
          <a:xfrm>
            <a:off x="4487834" y="6178441"/>
            <a:ext cx="3140133" cy="352768"/>
          </a:xfrm>
          <a:prstGeom prst="rect">
            <a:avLst/>
          </a:prstGeom>
        </p:spPr>
      </p:pic>
      <p:sp>
        <p:nvSpPr>
          <p:cNvPr id="10" name="TextBox 9"/>
          <p:cNvSpPr txBox="1"/>
          <p:nvPr userDrawn="1"/>
        </p:nvSpPr>
        <p:spPr>
          <a:xfrm>
            <a:off x="3581400" y="33010"/>
            <a:ext cx="42473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1">
                    <a:lumMod val="50000"/>
                  </a:schemeClr>
                </a:solidFill>
              </a:rPr>
              <a:t>UCLA Clinical Translational Science Institute</a:t>
            </a:r>
          </a:p>
          <a:p>
            <a:endParaRPr lang="en-US" dirty="0"/>
          </a:p>
        </p:txBody>
      </p:sp>
    </p:spTree>
    <p:extLst>
      <p:ext uri="{BB962C8B-B14F-4D97-AF65-F5344CB8AC3E}">
        <p14:creationId xmlns:p14="http://schemas.microsoft.com/office/powerpoint/2010/main" val="3673772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4C0F-42EF-4034-83C2-ADEFA3BFDD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BA1FA-DA6C-4087-B7EC-D31628ACB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3CED5-E121-48F2-8DCD-8FA0FFEFB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B7C5B-BE11-4C9F-AE13-60F9905FA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2F1544-C1E5-4D20-A90D-16FE9F1EB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358ABA-EFD5-4D68-A8E0-C459EA445DEB}"/>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8" name="Footer Placeholder 7">
            <a:extLst>
              <a:ext uri="{FF2B5EF4-FFF2-40B4-BE49-F238E27FC236}">
                <a16:creationId xmlns:a16="http://schemas.microsoft.com/office/drawing/2014/main" id="{89D8376A-25D5-4195-8091-BF5A0266FE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D3C87-06AD-4EF5-AC66-C77CD4AC9280}"/>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164785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C5A5-E973-4B60-8453-2D652FD04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975695-6ABB-4E34-8A62-65FF04AB8982}"/>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4" name="Footer Placeholder 3">
            <a:extLst>
              <a:ext uri="{FF2B5EF4-FFF2-40B4-BE49-F238E27FC236}">
                <a16:creationId xmlns:a16="http://schemas.microsoft.com/office/drawing/2014/main" id="{A712F5E8-A2E1-4AA4-925B-67C4DAE150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C151A-AF40-4CD5-9B43-9B2905727977}"/>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4282624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C5192-2F11-41C9-83DD-A20E3079E202}"/>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3" name="Footer Placeholder 2">
            <a:extLst>
              <a:ext uri="{FF2B5EF4-FFF2-40B4-BE49-F238E27FC236}">
                <a16:creationId xmlns:a16="http://schemas.microsoft.com/office/drawing/2014/main" id="{E470B506-BFFB-45ED-8328-E53216ACBC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BD1EF-B0B3-407A-B5D2-A2E5406E19BE}"/>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1774779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F7B8-C6C8-437D-8B49-5333C9D6E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555FF8-CCFC-4562-8B82-87245E627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68C34-06BF-47E2-8BE6-6C331BC3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EA174-A05D-48FB-8D36-564B466CF800}"/>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6" name="Footer Placeholder 5">
            <a:extLst>
              <a:ext uri="{FF2B5EF4-FFF2-40B4-BE49-F238E27FC236}">
                <a16:creationId xmlns:a16="http://schemas.microsoft.com/office/drawing/2014/main" id="{93B2F91E-ED40-4652-BA17-631D904FE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3F7CD-C6FE-418A-8D36-CE2BF03D63A1}"/>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4218068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177B-2E85-45C8-8E24-87D8C1E32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3FF1AA-CE87-4B10-877E-3C61DDF99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77D1C0-9C1F-415B-A5F5-DE2D269D9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483EB-491C-46B1-93FB-E3C94CEBC0A4}"/>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6" name="Footer Placeholder 5">
            <a:extLst>
              <a:ext uri="{FF2B5EF4-FFF2-40B4-BE49-F238E27FC236}">
                <a16:creationId xmlns:a16="http://schemas.microsoft.com/office/drawing/2014/main" id="{82B439F2-B6FC-4EB4-8117-BD6CB02A8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EE1C7-20C6-4DE8-8C1E-EAD08950001F}"/>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136391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7CF1-D5FF-4D1A-9E4C-7D2822F312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C0D99-7445-4C25-A75C-E3C27C1F29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7F027-F571-430A-9067-C7E72128B890}"/>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5" name="Footer Placeholder 4">
            <a:extLst>
              <a:ext uri="{FF2B5EF4-FFF2-40B4-BE49-F238E27FC236}">
                <a16:creationId xmlns:a16="http://schemas.microsoft.com/office/drawing/2014/main" id="{A6795614-9324-4D7D-8D88-C8DBE743C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86B7B-B1AB-42A8-A257-B64A8216ED89}"/>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584880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93A51-FE44-4677-8A75-7380D11D3F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B18C7F-0D16-4980-BCEB-79981CBFD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FF73B-5BB5-41D9-889F-C25AA8ECC6C9}"/>
              </a:ext>
            </a:extLst>
          </p:cNvPr>
          <p:cNvSpPr>
            <a:spLocks noGrp="1"/>
          </p:cNvSpPr>
          <p:nvPr>
            <p:ph type="dt" sz="half" idx="10"/>
          </p:nvPr>
        </p:nvSpPr>
        <p:spPr/>
        <p:txBody>
          <a:bodyPr/>
          <a:lstStyle/>
          <a:p>
            <a:fld id="{68C99243-81A7-4647-9AB8-2A562E8A8985}" type="datetimeFigureOut">
              <a:rPr lang="en-US" smtClean="0"/>
              <a:t>4/27/2023</a:t>
            </a:fld>
            <a:endParaRPr lang="en-US"/>
          </a:p>
        </p:txBody>
      </p:sp>
      <p:sp>
        <p:nvSpPr>
          <p:cNvPr id="5" name="Footer Placeholder 4">
            <a:extLst>
              <a:ext uri="{FF2B5EF4-FFF2-40B4-BE49-F238E27FC236}">
                <a16:creationId xmlns:a16="http://schemas.microsoft.com/office/drawing/2014/main" id="{5AB49772-EF10-4FDE-BD3B-90DE90FDC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0664C-4784-43C6-8DFF-7E3E1EBF64B0}"/>
              </a:ext>
            </a:extLst>
          </p:cNvPr>
          <p:cNvSpPr>
            <a:spLocks noGrp="1"/>
          </p:cNvSpPr>
          <p:nvPr>
            <p:ph type="sldNum" sz="quarter" idx="12"/>
          </p:nvPr>
        </p:nvSpPr>
        <p:spPr/>
        <p:txBody>
          <a:bodyPr/>
          <a:lstStyle/>
          <a:p>
            <a:fld id="{D5084DE7-88AC-4BAE-BD34-6A03AA5327AF}" type="slidenum">
              <a:rPr lang="en-US" smtClean="0"/>
              <a:t>‹#›</a:t>
            </a:fld>
            <a:endParaRPr lang="en-US"/>
          </a:p>
        </p:txBody>
      </p:sp>
    </p:spTree>
    <p:extLst>
      <p:ext uri="{BB962C8B-B14F-4D97-AF65-F5344CB8AC3E}">
        <p14:creationId xmlns:p14="http://schemas.microsoft.com/office/powerpoint/2010/main" val="275834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5" name="Line 5"/>
          <p:cNvSpPr>
            <a:spLocks noChangeShapeType="1"/>
          </p:cNvSpPr>
          <p:nvPr userDrawn="1"/>
        </p:nvSpPr>
        <p:spPr bwMode="auto">
          <a:xfrm flipV="1">
            <a:off x="6089651" y="1549400"/>
            <a:ext cx="16933" cy="42799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lgn="r" eaLnBrk="1" hangingPunct="1">
              <a:defRPr/>
            </a:pPr>
            <a:endParaRPr lang="en-US" sz="1800" dirty="0">
              <a:ln>
                <a:solidFill>
                  <a:schemeClr val="bg2"/>
                </a:solidFill>
              </a:ln>
            </a:endParaRPr>
          </a:p>
        </p:txBody>
      </p:sp>
      <p:sp>
        <p:nvSpPr>
          <p:cNvPr id="2" name="Title 1"/>
          <p:cNvSpPr>
            <a:spLocks noGrp="1"/>
          </p:cNvSpPr>
          <p:nvPr>
            <p:ph type="title"/>
          </p:nvPr>
        </p:nvSpPr>
        <p:spPr/>
        <p:txBody>
          <a:bodyPr/>
          <a:lstStyle/>
          <a:p>
            <a:r>
              <a:rPr lang="en-US"/>
              <a:t>Click to edit Master title style</a:t>
            </a:r>
          </a:p>
        </p:txBody>
      </p:sp>
      <p:sp>
        <p:nvSpPr>
          <p:cNvPr id="8" name="Chart Placeholder 7"/>
          <p:cNvSpPr>
            <a:spLocks noGrp="1"/>
          </p:cNvSpPr>
          <p:nvPr>
            <p:ph type="chart" sz="quarter" idx="11"/>
          </p:nvPr>
        </p:nvSpPr>
        <p:spPr>
          <a:xfrm>
            <a:off x="903112" y="1498600"/>
            <a:ext cx="5040489" cy="4457700"/>
          </a:xfrm>
        </p:spPr>
        <p:txBody>
          <a:bodyPr/>
          <a:lstStyle/>
          <a:p>
            <a:pPr lvl="0"/>
            <a:endParaRPr lang="en-US" noProof="0" dirty="0"/>
          </a:p>
        </p:txBody>
      </p:sp>
      <p:sp>
        <p:nvSpPr>
          <p:cNvPr id="7" name="Content Placeholder 3"/>
          <p:cNvSpPr>
            <a:spLocks noGrp="1"/>
          </p:cNvSpPr>
          <p:nvPr>
            <p:ph sz="half" idx="2"/>
          </p:nvPr>
        </p:nvSpPr>
        <p:spPr>
          <a:xfrm>
            <a:off x="6244167" y="1497013"/>
            <a:ext cx="5077884" cy="4459287"/>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p:txBody>
          <a:bodyPr/>
          <a:lstStyle>
            <a:lvl1pPr>
              <a:defRPr smtClean="0"/>
            </a:lvl1pPr>
          </a:lstStyle>
          <a:p>
            <a:pPr>
              <a:defRPr/>
            </a:pPr>
            <a:fld id="{2084B227-9DDC-44B4-8BB2-2909614CE7A9}" type="slidenum">
              <a:rPr lang="en-US" altLang="en-US"/>
              <a:pPr>
                <a:defRPr/>
              </a:pPr>
              <a:t>‹#›</a:t>
            </a:fld>
            <a:endParaRPr lang="en-US" altLang="en-US" dirty="0"/>
          </a:p>
        </p:txBody>
      </p:sp>
    </p:spTree>
    <p:extLst>
      <p:ext uri="{BB962C8B-B14F-4D97-AF65-F5344CB8AC3E}">
        <p14:creationId xmlns:p14="http://schemas.microsoft.com/office/powerpoint/2010/main" val="312564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1"/>
          </p:nvPr>
        </p:nvSpPr>
        <p:spPr>
          <a:xfrm>
            <a:off x="6091517" y="520700"/>
            <a:ext cx="6100484" cy="5486400"/>
          </a:xfrm>
        </p:spPr>
        <p:txBody>
          <a:bodyPr/>
          <a:lstStyle/>
          <a:p>
            <a:pPr lvl="0"/>
            <a:endParaRPr lang="en-US" noProof="0" dirty="0"/>
          </a:p>
        </p:txBody>
      </p:sp>
      <p:sp>
        <p:nvSpPr>
          <p:cNvPr id="6" name="Content Placeholder 2"/>
          <p:cNvSpPr>
            <a:spLocks noGrp="1"/>
          </p:cNvSpPr>
          <p:nvPr>
            <p:ph sz="half" idx="1"/>
          </p:nvPr>
        </p:nvSpPr>
        <p:spPr>
          <a:xfrm>
            <a:off x="903111"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7"/>
          <p:cNvSpPr>
            <a:spLocks noGrp="1" noChangeArrowheads="1"/>
          </p:cNvSpPr>
          <p:nvPr>
            <p:ph type="sldNum" sz="quarter" idx="12"/>
          </p:nvPr>
        </p:nvSpPr>
        <p:spPr>
          <a:ln/>
        </p:spPr>
        <p:txBody>
          <a:bodyPr/>
          <a:lstStyle>
            <a:lvl1pPr>
              <a:defRPr/>
            </a:lvl1pPr>
          </a:lstStyle>
          <a:p>
            <a:pPr>
              <a:defRPr/>
            </a:pPr>
            <a:fld id="{0323959C-5FF6-40FF-AA54-2CA3F7C8ADD2}" type="slidenum">
              <a:rPr lang="en-US" altLang="en-US"/>
              <a:pPr>
                <a:defRPr/>
              </a:pPr>
              <a:t>‹#›</a:t>
            </a:fld>
            <a:endParaRPr lang="en-US" altLang="en-US" dirty="0"/>
          </a:p>
        </p:txBody>
      </p:sp>
    </p:spTree>
    <p:extLst>
      <p:ext uri="{BB962C8B-B14F-4D97-AF65-F5344CB8AC3E}">
        <p14:creationId xmlns:p14="http://schemas.microsoft.com/office/powerpoint/2010/main" val="215181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6389510" y="596900"/>
            <a:ext cx="5057423" cy="787400"/>
          </a:xfrm>
        </p:spPr>
        <p:txBody>
          <a:bodyPr/>
          <a:lstStyle/>
          <a:p>
            <a:r>
              <a:rPr lang="en-US"/>
              <a:t>Click to edit Master title style</a:t>
            </a:r>
            <a:endParaRPr lang="en-US" dirty="0"/>
          </a:p>
        </p:txBody>
      </p:sp>
      <p:sp>
        <p:nvSpPr>
          <p:cNvPr id="5" name="Picture Placeholder 6"/>
          <p:cNvSpPr>
            <a:spLocks noGrp="1"/>
          </p:cNvSpPr>
          <p:nvPr>
            <p:ph type="pic" sz="quarter" idx="11"/>
          </p:nvPr>
        </p:nvSpPr>
        <p:spPr>
          <a:xfrm>
            <a:off x="1" y="520700"/>
            <a:ext cx="6100484" cy="5486400"/>
          </a:xfrm>
        </p:spPr>
        <p:txBody>
          <a:bodyPr/>
          <a:lstStyle/>
          <a:p>
            <a:pPr lvl="0"/>
            <a:endParaRPr lang="en-US" noProof="0" dirty="0"/>
          </a:p>
        </p:txBody>
      </p:sp>
      <p:sp>
        <p:nvSpPr>
          <p:cNvPr id="6" name="Content Placeholder 2"/>
          <p:cNvSpPr>
            <a:spLocks noGrp="1"/>
          </p:cNvSpPr>
          <p:nvPr>
            <p:ph sz="half" idx="1"/>
          </p:nvPr>
        </p:nvSpPr>
        <p:spPr>
          <a:xfrm>
            <a:off x="6389511"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p:cNvSpPr>
            <a:spLocks noGrp="1" noChangeArrowheads="1"/>
          </p:cNvSpPr>
          <p:nvPr>
            <p:ph type="sldNum" sz="quarter" idx="12"/>
          </p:nvPr>
        </p:nvSpPr>
        <p:spPr>
          <a:ln/>
        </p:spPr>
        <p:txBody>
          <a:bodyPr/>
          <a:lstStyle>
            <a:lvl1pPr>
              <a:defRPr/>
            </a:lvl1pPr>
          </a:lstStyle>
          <a:p>
            <a:pPr>
              <a:defRPr/>
            </a:pPr>
            <a:fld id="{38DC2AA0-A98B-44DA-8B42-F03FF2C3EF3C}" type="slidenum">
              <a:rPr lang="en-US" altLang="en-US"/>
              <a:pPr>
                <a:defRPr/>
              </a:pPr>
              <a:t>‹#›</a:t>
            </a:fld>
            <a:endParaRPr lang="en-US" altLang="en-US" dirty="0"/>
          </a:p>
        </p:txBody>
      </p:sp>
    </p:spTree>
    <p:extLst>
      <p:ext uri="{BB962C8B-B14F-4D97-AF65-F5344CB8AC3E}">
        <p14:creationId xmlns:p14="http://schemas.microsoft.com/office/powerpoint/2010/main" val="368863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eft + Picture Righ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1"/>
          </p:nvPr>
        </p:nvSpPr>
        <p:spPr>
          <a:xfrm>
            <a:off x="6098691" y="1625601"/>
            <a:ext cx="5178909" cy="3810219"/>
          </a:xfrm>
        </p:spPr>
        <p:txBody>
          <a:bodyPr/>
          <a:lstStyle/>
          <a:p>
            <a:pPr lvl="0"/>
            <a:endParaRPr lang="en-US" noProof="0" dirty="0"/>
          </a:p>
        </p:txBody>
      </p:sp>
      <p:sp>
        <p:nvSpPr>
          <p:cNvPr id="8" name="Content Placeholder 2"/>
          <p:cNvSpPr>
            <a:spLocks noGrp="1"/>
          </p:cNvSpPr>
          <p:nvPr>
            <p:ph sz="half" idx="1"/>
          </p:nvPr>
        </p:nvSpPr>
        <p:spPr>
          <a:xfrm>
            <a:off x="903111" y="1497013"/>
            <a:ext cx="5053189"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7"/>
          <p:cNvSpPr>
            <a:spLocks noGrp="1" noChangeArrowheads="1"/>
          </p:cNvSpPr>
          <p:nvPr>
            <p:ph type="sldNum" sz="quarter" idx="12"/>
          </p:nvPr>
        </p:nvSpPr>
        <p:spPr>
          <a:ln/>
        </p:spPr>
        <p:txBody>
          <a:bodyPr/>
          <a:lstStyle>
            <a:lvl1pPr>
              <a:defRPr/>
            </a:lvl1pPr>
          </a:lstStyle>
          <a:p>
            <a:pPr>
              <a:defRPr/>
            </a:pPr>
            <a:fld id="{390D76C1-CD25-485C-9DB4-A48107FB93B0}" type="slidenum">
              <a:rPr lang="en-US" altLang="en-US"/>
              <a:pPr>
                <a:defRPr/>
              </a:pPr>
              <a:t>‹#›</a:t>
            </a:fld>
            <a:endParaRPr lang="en-US" altLang="en-US" dirty="0"/>
          </a:p>
        </p:txBody>
      </p:sp>
    </p:spTree>
    <p:extLst>
      <p:ext uri="{BB962C8B-B14F-4D97-AF65-F5344CB8AC3E}">
        <p14:creationId xmlns:p14="http://schemas.microsoft.com/office/powerpoint/2010/main" val="335082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Full Bleed">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520700"/>
            <a:ext cx="12192000" cy="5486400"/>
          </a:xfrm>
        </p:spPr>
        <p:txBody>
          <a:bodyPr/>
          <a:lstStyle/>
          <a:p>
            <a:pPr lvl="0"/>
            <a:endParaRPr lang="en-US" noProof="0" dirty="0"/>
          </a:p>
        </p:txBody>
      </p:sp>
      <p:sp>
        <p:nvSpPr>
          <p:cNvPr id="3" name="Rectangle 7"/>
          <p:cNvSpPr>
            <a:spLocks noGrp="1" noChangeArrowheads="1"/>
          </p:cNvSpPr>
          <p:nvPr>
            <p:ph type="sldNum" sz="quarter" idx="12"/>
          </p:nvPr>
        </p:nvSpPr>
        <p:spPr>
          <a:ln/>
        </p:spPr>
        <p:txBody>
          <a:bodyPr/>
          <a:lstStyle>
            <a:lvl1pPr>
              <a:defRPr/>
            </a:lvl1pPr>
          </a:lstStyle>
          <a:p>
            <a:pPr>
              <a:defRPr/>
            </a:pPr>
            <a:fld id="{005AA3EA-47DF-4DA4-B6D8-D2BAD4FD6E34}" type="slidenum">
              <a:rPr lang="en-US" altLang="en-US"/>
              <a:pPr>
                <a:defRPr/>
              </a:pPr>
              <a:t>‹#›</a:t>
            </a:fld>
            <a:endParaRPr lang="en-US" altLang="en-US" dirty="0"/>
          </a:p>
        </p:txBody>
      </p:sp>
    </p:spTree>
    <p:extLst>
      <p:ext uri="{BB962C8B-B14F-4D97-AF65-F5344CB8AC3E}">
        <p14:creationId xmlns:p14="http://schemas.microsoft.com/office/powerpoint/2010/main" val="309364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2285" y="5486400"/>
            <a:ext cx="10358967" cy="342900"/>
          </a:xfrm>
        </p:spPr>
        <p:txBody>
          <a:bodyPr/>
          <a:lstStyle>
            <a:lvl1pPr algn="r">
              <a:defRPr sz="1800" baseline="0"/>
            </a:lvl1pPr>
          </a:lstStyle>
          <a:p>
            <a:r>
              <a:rPr lang="en-US" dirty="0"/>
              <a:t>Click to edit Master title style</a:t>
            </a:r>
          </a:p>
        </p:txBody>
      </p:sp>
      <p:sp>
        <p:nvSpPr>
          <p:cNvPr id="5" name="Picture Placeholder 10"/>
          <p:cNvSpPr>
            <a:spLocks noGrp="1"/>
          </p:cNvSpPr>
          <p:nvPr>
            <p:ph type="pic" sz="quarter" idx="11"/>
          </p:nvPr>
        </p:nvSpPr>
        <p:spPr>
          <a:xfrm>
            <a:off x="0" y="520701"/>
            <a:ext cx="12192000" cy="4855633"/>
          </a:xfrm>
        </p:spPr>
        <p:txBody>
          <a:bodyPr/>
          <a:lstStyle/>
          <a:p>
            <a:pPr lvl="0"/>
            <a:endParaRPr lang="en-US" noProof="0" dirty="0"/>
          </a:p>
        </p:txBody>
      </p:sp>
      <p:sp>
        <p:nvSpPr>
          <p:cNvPr id="4" name="Rectangle 7"/>
          <p:cNvSpPr>
            <a:spLocks noGrp="1" noChangeArrowheads="1"/>
          </p:cNvSpPr>
          <p:nvPr>
            <p:ph type="sldNum" sz="quarter" idx="12"/>
          </p:nvPr>
        </p:nvSpPr>
        <p:spPr>
          <a:ln/>
        </p:spPr>
        <p:txBody>
          <a:bodyPr/>
          <a:lstStyle>
            <a:lvl1pPr>
              <a:defRPr/>
            </a:lvl1pPr>
          </a:lstStyle>
          <a:p>
            <a:pPr>
              <a:defRPr/>
            </a:pPr>
            <a:fld id="{539F22F0-23AC-4A75-B0CD-C25C150965A4}" type="slidenum">
              <a:rPr lang="en-US" altLang="en-US"/>
              <a:pPr>
                <a:defRPr/>
              </a:pPr>
              <a:t>‹#›</a:t>
            </a:fld>
            <a:endParaRPr lang="en-US" altLang="en-US" dirty="0"/>
          </a:p>
        </p:txBody>
      </p:sp>
    </p:spTree>
    <p:extLst>
      <p:ext uri="{BB962C8B-B14F-4D97-AF65-F5344CB8AC3E}">
        <p14:creationId xmlns:p14="http://schemas.microsoft.com/office/powerpoint/2010/main" val="80625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912285" y="596900"/>
            <a:ext cx="10358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6"/>
          <p:cNvSpPr>
            <a:spLocks noGrp="1" noChangeArrowheads="1"/>
          </p:cNvSpPr>
          <p:nvPr>
            <p:ph type="body" idx="1"/>
          </p:nvPr>
        </p:nvSpPr>
        <p:spPr bwMode="auto">
          <a:xfrm>
            <a:off x="878418" y="1497013"/>
            <a:ext cx="10358967" cy="445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9605280" y="6235934"/>
            <a:ext cx="2438400" cy="295275"/>
          </a:xfrm>
          <a:prstGeom prst="rect">
            <a:avLst/>
          </a:prstGeom>
          <a:noFill/>
          <a:ln>
            <a:noFill/>
          </a:ln>
          <a:effectLst/>
        </p:spPr>
        <p:txBody>
          <a:bodyPr vert="horz" wrap="square" lIns="0" tIns="0" rIns="0" bIns="0" numCol="1" anchor="ctr" anchorCtr="0" compatLnSpc="1">
            <a:prstTxWarp prst="textNoShape">
              <a:avLst/>
            </a:prstTxWarp>
          </a:bodyPr>
          <a:lstStyle>
            <a:lvl1pPr algn="r" eaLnBrk="1" hangingPunct="1">
              <a:defRPr sz="1000" smtClean="0"/>
            </a:lvl1pPr>
          </a:lstStyle>
          <a:p>
            <a:pPr>
              <a:defRPr/>
            </a:pPr>
            <a:fld id="{32F7C68E-7608-47EE-98F3-079E9C6AFFDF}" type="slidenum">
              <a:rPr lang="en-US" altLang="en-US"/>
              <a:pPr>
                <a:defRPr/>
              </a:pPr>
              <a:t>‹#›</a:t>
            </a:fld>
            <a:endParaRPr lang="en-US" altLang="en-US" dirty="0"/>
          </a:p>
        </p:txBody>
      </p:sp>
      <p:sp>
        <p:nvSpPr>
          <p:cNvPr id="1029" name="Rectangle 9"/>
          <p:cNvSpPr>
            <a:spLocks noChangeArrowheads="1"/>
          </p:cNvSpPr>
          <p:nvPr userDrawn="1"/>
        </p:nvSpPr>
        <p:spPr bwMode="auto">
          <a:xfrm>
            <a:off x="0" y="6007100"/>
            <a:ext cx="12192000" cy="58738"/>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t> </a:t>
            </a:r>
          </a:p>
        </p:txBody>
      </p:sp>
      <p:sp>
        <p:nvSpPr>
          <p:cNvPr id="1030" name="Rectangle 6"/>
          <p:cNvSpPr>
            <a:spLocks noChangeArrowheads="1"/>
          </p:cNvSpPr>
          <p:nvPr userDrawn="1"/>
        </p:nvSpPr>
        <p:spPr bwMode="auto">
          <a:xfrm>
            <a:off x="0" y="449263"/>
            <a:ext cx="12192000" cy="587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t>  </a:t>
            </a:r>
          </a:p>
        </p:txBody>
      </p:sp>
      <p:pic>
        <p:nvPicPr>
          <p:cNvPr id="7" name="Picture 7" descr="UCLA_H_RGB_NEW.eps"/>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496581" y="6141267"/>
            <a:ext cx="179228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DGSOM_RGB_NEW.pn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9795" y="6178537"/>
            <a:ext cx="1627188"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2108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3200">
          <a:solidFill>
            <a:schemeClr val="tx1"/>
          </a:solidFill>
          <a:latin typeface="Times"/>
          <a:ea typeface="MS PGothic" panose="020B0600070205080204" pitchFamily="34" charset="-128"/>
          <a:cs typeface="ＭＳ Ｐゴシック" charset="0"/>
        </a:defRPr>
      </a:lvl1pPr>
      <a:lvl2pPr algn="l" rtl="0" eaLnBrk="0" fontAlgn="base" hangingPunct="0">
        <a:spcBef>
          <a:spcPct val="0"/>
        </a:spcBef>
        <a:spcAft>
          <a:spcPct val="0"/>
        </a:spcAft>
        <a:defRPr sz="3200">
          <a:solidFill>
            <a:schemeClr val="tx1"/>
          </a:solidFill>
          <a:latin typeface="Times"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chemeClr val="tx1"/>
          </a:solidFill>
          <a:latin typeface="Times"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chemeClr val="tx1"/>
          </a:solidFill>
          <a:latin typeface="Times"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chemeClr val="tx1"/>
          </a:solidFill>
          <a:latin typeface="Times" charset="0"/>
          <a:ea typeface="MS PGothic" panose="020B0600070205080204" pitchFamily="34" charset="-128"/>
          <a:cs typeface="ＭＳ Ｐゴシック" charset="0"/>
        </a:defRPr>
      </a:lvl5pPr>
      <a:lvl6pPr marL="457200" algn="l" rtl="0" fontAlgn="base">
        <a:spcBef>
          <a:spcPct val="0"/>
        </a:spcBef>
        <a:spcAft>
          <a:spcPct val="0"/>
        </a:spcAft>
        <a:defRPr sz="3200">
          <a:solidFill>
            <a:schemeClr val="tx1"/>
          </a:solidFill>
          <a:latin typeface="Arial" charset="0"/>
          <a:ea typeface="ＭＳ Ｐゴシック" charset="0"/>
        </a:defRPr>
      </a:lvl6pPr>
      <a:lvl7pPr marL="914400" algn="l" rtl="0" fontAlgn="base">
        <a:spcBef>
          <a:spcPct val="0"/>
        </a:spcBef>
        <a:spcAft>
          <a:spcPct val="0"/>
        </a:spcAft>
        <a:defRPr sz="3200">
          <a:solidFill>
            <a:schemeClr val="tx1"/>
          </a:solidFill>
          <a:latin typeface="Arial" charset="0"/>
          <a:ea typeface="ＭＳ Ｐゴシック" charset="0"/>
        </a:defRPr>
      </a:lvl7pPr>
      <a:lvl8pPr marL="1371600" algn="l" rtl="0" fontAlgn="base">
        <a:spcBef>
          <a:spcPct val="0"/>
        </a:spcBef>
        <a:spcAft>
          <a:spcPct val="0"/>
        </a:spcAft>
        <a:defRPr sz="3200">
          <a:solidFill>
            <a:schemeClr val="tx1"/>
          </a:solidFill>
          <a:latin typeface="Arial" charset="0"/>
          <a:ea typeface="ＭＳ Ｐゴシック" charset="0"/>
        </a:defRPr>
      </a:lvl8pPr>
      <a:lvl9pPr marL="1828800" algn="l" rtl="0" fontAlgn="base">
        <a:spcBef>
          <a:spcPct val="0"/>
        </a:spcBef>
        <a:spcAft>
          <a:spcPct val="0"/>
        </a:spcAft>
        <a:defRPr sz="3200">
          <a:solidFill>
            <a:schemeClr val="tx1"/>
          </a:solidFill>
          <a:latin typeface="Arial" charset="0"/>
          <a:ea typeface="ＭＳ Ｐゴシック" charset="0"/>
        </a:defRPr>
      </a:lvl9pPr>
    </p:titleStyle>
    <p:body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1DA3A0-2107-4AA2-AC9F-420A12B6A48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A8BD812-A458-4E49-9A33-1CAED6F22DC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662492-6782-433F-ABE4-AB5EB154D77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097D53-4349-404E-AA2D-E8683C8687E1}" type="datetime1">
              <a:rPr lang="en-US"/>
              <a:pPr>
                <a:defRPr/>
              </a:pPr>
              <a:t>4/27/2023</a:t>
            </a:fld>
            <a:endParaRPr lang="en-US" dirty="0"/>
          </a:p>
        </p:txBody>
      </p:sp>
      <p:sp>
        <p:nvSpPr>
          <p:cNvPr id="5" name="Footer Placeholder 4">
            <a:extLst>
              <a:ext uri="{FF2B5EF4-FFF2-40B4-BE49-F238E27FC236}">
                <a16:creationId xmlns:a16="http://schemas.microsoft.com/office/drawing/2014/main" id="{23C5CCEB-1C09-492A-8711-8651E451C4E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August 20, 2014</a:t>
            </a:r>
          </a:p>
        </p:txBody>
      </p:sp>
      <p:sp>
        <p:nvSpPr>
          <p:cNvPr id="6" name="Slide Number Placeholder 5">
            <a:extLst>
              <a:ext uri="{FF2B5EF4-FFF2-40B4-BE49-F238E27FC236}">
                <a16:creationId xmlns:a16="http://schemas.microsoft.com/office/drawing/2014/main" id="{EF9F6A33-EB07-440C-9F74-CD54B04E63C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8214EDE-7033-4E62-8298-8062CD3DE054}" type="slidenum">
              <a:rPr lang="en-US" altLang="en-US"/>
              <a:pPr/>
              <a:t>‹#›</a:t>
            </a:fld>
            <a:endParaRPr lang="en-US" altLang="en-US" dirty="0"/>
          </a:p>
        </p:txBody>
      </p:sp>
    </p:spTree>
    <p:extLst>
      <p:ext uri="{BB962C8B-B14F-4D97-AF65-F5344CB8AC3E}">
        <p14:creationId xmlns:p14="http://schemas.microsoft.com/office/powerpoint/2010/main" val="8375340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8B533-39D5-4157-A719-A592125A5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76EBA-40F4-43A6-9974-03DF69237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6B415-51D2-4C71-9920-684A6C110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99243-81A7-4647-9AB8-2A562E8A8985}" type="datetimeFigureOut">
              <a:rPr lang="en-US" smtClean="0"/>
              <a:t>4/27/2023</a:t>
            </a:fld>
            <a:endParaRPr lang="en-US"/>
          </a:p>
        </p:txBody>
      </p:sp>
      <p:sp>
        <p:nvSpPr>
          <p:cNvPr id="5" name="Footer Placeholder 4">
            <a:extLst>
              <a:ext uri="{FF2B5EF4-FFF2-40B4-BE49-F238E27FC236}">
                <a16:creationId xmlns:a16="http://schemas.microsoft.com/office/drawing/2014/main" id="{73AA4EA4-89D2-4A80-BD16-0F7204E7C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92F963-7B7C-4420-A26E-10BAB3ACC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84DE7-88AC-4BAE-BD34-6A03AA5327AF}" type="slidenum">
              <a:rPr lang="en-US" smtClean="0"/>
              <a:t>‹#›</a:t>
            </a:fld>
            <a:endParaRPr lang="en-US"/>
          </a:p>
        </p:txBody>
      </p:sp>
    </p:spTree>
    <p:extLst>
      <p:ext uri="{BB962C8B-B14F-4D97-AF65-F5344CB8AC3E}">
        <p14:creationId xmlns:p14="http://schemas.microsoft.com/office/powerpoint/2010/main" val="1460079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about:blank" TargetMode="Externa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CC89-C5E9-45D9-9F0A-546FFF7528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B7D54C-D6B9-4D16-B131-E4A92CC9075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A2A2DE-8A60-449F-B1F4-57F66B849F46}"/>
              </a:ext>
            </a:extLst>
          </p:cNvPr>
          <p:cNvSpPr>
            <a:spLocks noGrp="1"/>
          </p:cNvSpPr>
          <p:nvPr>
            <p:ph type="sldNum" sz="quarter" idx="10"/>
          </p:nvPr>
        </p:nvSpPr>
        <p:spPr/>
        <p:txBody>
          <a:bodyPr/>
          <a:lstStyle/>
          <a:p>
            <a:pPr>
              <a:defRPr/>
            </a:pPr>
            <a:fld id="{DFA85D7C-FCEE-4457-A48A-80941F99783F}" type="slidenum">
              <a:rPr lang="en-US" altLang="en-US" smtClean="0"/>
              <a:pPr>
                <a:defRPr/>
              </a:pPr>
              <a:t>1</a:t>
            </a:fld>
            <a:endParaRPr lang="en-US" altLang="en-US" dirty="0"/>
          </a:p>
        </p:txBody>
      </p:sp>
      <p:pic>
        <p:nvPicPr>
          <p:cNvPr id="5" name="Picture 4">
            <a:extLst>
              <a:ext uri="{FF2B5EF4-FFF2-40B4-BE49-F238E27FC236}">
                <a16:creationId xmlns:a16="http://schemas.microsoft.com/office/drawing/2014/main" id="{5E578FAA-BA95-430E-884A-C6CE580A4A3B}"/>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28550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10</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5" name="Rectangle 4">
            <a:extLst>
              <a:ext uri="{FF2B5EF4-FFF2-40B4-BE49-F238E27FC236}">
                <a16:creationId xmlns:a16="http://schemas.microsoft.com/office/drawing/2014/main" id="{E5F0DA60-6B91-4B8D-AAC6-371DE64355D6}"/>
              </a:ext>
            </a:extLst>
          </p:cNvPr>
          <p:cNvSpPr/>
          <p:nvPr/>
        </p:nvSpPr>
        <p:spPr>
          <a:xfrm>
            <a:off x="827146" y="641189"/>
            <a:ext cx="10255751" cy="6340710"/>
          </a:xfrm>
          <a:prstGeom prst="rect">
            <a:avLst/>
          </a:prstGeom>
        </p:spPr>
        <p:txBody>
          <a:bodyPr wrap="square">
            <a:spAutoFit/>
          </a:bodyPr>
          <a:lstStyle/>
          <a:p>
            <a:pPr marR="0" lvl="0">
              <a:spcBef>
                <a:spcPts val="2590"/>
              </a:spcBef>
              <a:spcAft>
                <a:spcPts val="0"/>
              </a:spcAft>
              <a:tabLst>
                <a:tab pos="402590" algn="l"/>
              </a:tabLst>
            </a:pPr>
            <a:r>
              <a:rPr lang="en-US" sz="2400" b="1" u="sng" dirty="0">
                <a:latin typeface="Helvetica" panose="020B0604020202020204" pitchFamily="34" charset="0"/>
                <a:ea typeface="Arial" panose="020B0604020202020204" pitchFamily="34" charset="0"/>
                <a:cs typeface="Helvetica" panose="020B0604020202020204" pitchFamily="34" charset="0"/>
              </a:rPr>
              <a:t>FDA</a:t>
            </a:r>
            <a:r>
              <a:rPr lang="en-US" sz="2400" b="1" u="sng" spc="-140" dirty="0">
                <a:latin typeface="Helvetica" panose="020B0604020202020204" pitchFamily="34" charset="0"/>
                <a:ea typeface="Arial" panose="020B0604020202020204" pitchFamily="34" charset="0"/>
                <a:cs typeface="Helvetica" panose="020B0604020202020204" pitchFamily="34" charset="0"/>
              </a:rPr>
              <a:t> </a:t>
            </a:r>
            <a:r>
              <a:rPr lang="en-US" sz="2400" b="1" u="sng" dirty="0">
                <a:latin typeface="Helvetica" panose="020B0604020202020204" pitchFamily="34" charset="0"/>
                <a:ea typeface="Arial" panose="020B0604020202020204" pitchFamily="34" charset="0"/>
                <a:cs typeface="Helvetica" panose="020B0604020202020204" pitchFamily="34" charset="0"/>
              </a:rPr>
              <a:t>Form</a:t>
            </a:r>
            <a:r>
              <a:rPr lang="en-US" sz="2400" b="1" u="sng" spc="-10" dirty="0">
                <a:latin typeface="Helvetica" panose="020B0604020202020204" pitchFamily="34" charset="0"/>
                <a:ea typeface="Arial" panose="020B0604020202020204" pitchFamily="34" charset="0"/>
                <a:cs typeface="Helvetica" panose="020B0604020202020204" pitchFamily="34" charset="0"/>
              </a:rPr>
              <a:t> </a:t>
            </a:r>
            <a:r>
              <a:rPr lang="en-US" sz="2400" b="1" u="sng" dirty="0">
                <a:latin typeface="Helvetica" panose="020B0604020202020204" pitchFamily="34" charset="0"/>
                <a:ea typeface="Arial" panose="020B0604020202020204" pitchFamily="34" charset="0"/>
                <a:cs typeface="Helvetica" panose="020B0604020202020204" pitchFamily="34" charset="0"/>
              </a:rPr>
              <a:t>1571:</a:t>
            </a:r>
            <a:r>
              <a:rPr lang="en-US" sz="2400" b="1" u="sng" spc="20" dirty="0">
                <a:latin typeface="Helvetica" panose="020B0604020202020204" pitchFamily="34" charset="0"/>
                <a:ea typeface="Arial" panose="020B0604020202020204" pitchFamily="34" charset="0"/>
                <a:cs typeface="Helvetica" panose="020B0604020202020204" pitchFamily="34" charset="0"/>
              </a:rPr>
              <a:t> </a:t>
            </a:r>
            <a:r>
              <a:rPr lang="en-US" sz="2400" b="1" u="sng" dirty="0">
                <a:latin typeface="Helvetica" panose="020B0604020202020204" pitchFamily="34" charset="0"/>
                <a:ea typeface="Arial" panose="020B0604020202020204" pitchFamily="34" charset="0"/>
                <a:cs typeface="Helvetica" panose="020B0604020202020204" pitchFamily="34" charset="0"/>
              </a:rPr>
              <a:t>SPONSOR-</a:t>
            </a:r>
            <a:r>
              <a:rPr lang="en-US" sz="2400" b="1" u="sng" spc="-10" dirty="0">
                <a:latin typeface="Helvetica" panose="020B0604020202020204" pitchFamily="34" charset="0"/>
                <a:ea typeface="Arial" panose="020B0604020202020204" pitchFamily="34" charset="0"/>
                <a:cs typeface="Helvetica" panose="020B0604020202020204" pitchFamily="34" charset="0"/>
              </a:rPr>
              <a:t>focused</a:t>
            </a: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Agreement from sponsor-investigator to conduct research according to appropriate FDA regulations</a:t>
            </a:r>
            <a:endParaRPr lang="en-US" sz="2400" spc="-10" dirty="0">
              <a:latin typeface="Helvetica" panose="020B0604020202020204" pitchFamily="34" charset="0"/>
              <a:ea typeface="Arial" panose="020B0604020202020204" pitchFamily="34" charset="0"/>
              <a:cs typeface="Helvetica" panose="020B0604020202020204" pitchFamily="34" charset="0"/>
            </a:endParaRP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Cover Sheet for all submissions to the FDA</a:t>
            </a:r>
          </a:p>
          <a:p>
            <a:pPr lvl="0"/>
            <a:endParaRPr lang="en-US" sz="2400" dirty="0">
              <a:latin typeface="Helvetica" panose="020B0604020202020204" pitchFamily="34" charset="0"/>
              <a:ea typeface="Arial" panose="020B0604020202020204" pitchFamily="34" charset="0"/>
              <a:cs typeface="Helvetica" panose="020B0604020202020204" pitchFamily="34" charset="0"/>
            </a:endParaRPr>
          </a:p>
          <a:p>
            <a:pPr marR="0" lvl="0">
              <a:spcBef>
                <a:spcPts val="100"/>
              </a:spcBef>
              <a:spcAft>
                <a:spcPts val="0"/>
              </a:spcAft>
              <a:tabLst>
                <a:tab pos="476250" algn="l"/>
              </a:tabLst>
            </a:pPr>
            <a:r>
              <a:rPr lang="en-US" sz="2400" b="1" u="sng" dirty="0">
                <a:latin typeface="Helvetica" panose="020B0604020202020204" pitchFamily="34" charset="0"/>
                <a:ea typeface="Arial" panose="020B0604020202020204" pitchFamily="34" charset="0"/>
                <a:cs typeface="Helvetica" panose="020B0604020202020204" pitchFamily="34" charset="0"/>
              </a:rPr>
              <a:t>Form</a:t>
            </a:r>
            <a:r>
              <a:rPr lang="en-US" sz="2400" b="1" u="sng" spc="-125" dirty="0">
                <a:latin typeface="Helvetica" panose="020B0604020202020204" pitchFamily="34" charset="0"/>
                <a:ea typeface="Arial" panose="020B0604020202020204" pitchFamily="34" charset="0"/>
                <a:cs typeface="Helvetica" panose="020B0604020202020204" pitchFamily="34" charset="0"/>
              </a:rPr>
              <a:t> </a:t>
            </a:r>
            <a:r>
              <a:rPr lang="en-US" sz="2400" b="1" u="sng" dirty="0">
                <a:latin typeface="Helvetica" panose="020B0604020202020204" pitchFamily="34" charset="0"/>
                <a:ea typeface="Arial" panose="020B0604020202020204" pitchFamily="34" charset="0"/>
                <a:cs typeface="Helvetica" panose="020B0604020202020204" pitchFamily="34" charset="0"/>
              </a:rPr>
              <a:t>1572:</a:t>
            </a:r>
            <a:r>
              <a:rPr lang="en-US" sz="2400" b="1" u="sng" spc="-120" dirty="0">
                <a:latin typeface="Helvetica" panose="020B0604020202020204" pitchFamily="34" charset="0"/>
                <a:ea typeface="Arial" panose="020B0604020202020204" pitchFamily="34" charset="0"/>
                <a:cs typeface="Helvetica" panose="020B0604020202020204" pitchFamily="34" charset="0"/>
              </a:rPr>
              <a:t> </a:t>
            </a:r>
            <a:r>
              <a:rPr lang="en-US" sz="2400" b="1" u="sng" dirty="0">
                <a:latin typeface="Helvetica" panose="020B0604020202020204" pitchFamily="34" charset="0"/>
                <a:ea typeface="Arial" panose="020B0604020202020204" pitchFamily="34" charset="0"/>
                <a:cs typeface="Helvetica" panose="020B0604020202020204" pitchFamily="34" charset="0"/>
              </a:rPr>
              <a:t>INVESTIGATOR-</a:t>
            </a:r>
            <a:r>
              <a:rPr lang="en-US" sz="2400" b="1" u="sng" spc="-10" dirty="0">
                <a:latin typeface="Helvetica" panose="020B0604020202020204" pitchFamily="34" charset="0"/>
                <a:ea typeface="Arial" panose="020B0604020202020204" pitchFamily="34" charset="0"/>
                <a:cs typeface="Helvetica" panose="020B0604020202020204" pitchFamily="34" charset="0"/>
              </a:rPr>
              <a:t>focused</a:t>
            </a:r>
          </a:p>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Provides sponsor with Investigator qualifications and information about clinical site..</a:t>
            </a:r>
          </a:p>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Obligations of investigator and commitment to follow pertinent FDA regulations. </a:t>
            </a:r>
            <a:endParaRPr lang="en-US" sz="2400" b="1" spc="-10" dirty="0">
              <a:latin typeface="Helvetica" panose="020B0604020202020204" pitchFamily="34" charset="0"/>
              <a:ea typeface="Arial" panose="020B0604020202020204" pitchFamily="34" charset="0"/>
              <a:cs typeface="Helvetica" panose="020B0604020202020204" pitchFamily="34" charset="0"/>
            </a:endParaRPr>
          </a:p>
          <a:p>
            <a:pPr marL="171450" marR="0" lvl="0" indent="-171450">
              <a:spcBef>
                <a:spcPts val="100"/>
              </a:spcBef>
              <a:spcAft>
                <a:spcPts val="0"/>
              </a:spcAft>
              <a:buFont typeface="Wingdings" panose="05000000000000000000" pitchFamily="2" charset="2"/>
              <a:buChar char="Ø"/>
              <a:tabLst>
                <a:tab pos="476250" algn="l"/>
              </a:tabLst>
            </a:pPr>
            <a:endParaRPr lang="en-US" sz="2400" b="1" dirty="0">
              <a:latin typeface="Helvetica" panose="020B0604020202020204" pitchFamily="34" charset="0"/>
              <a:ea typeface="Arial" panose="020B0604020202020204" pitchFamily="34" charset="0"/>
              <a:cs typeface="Helvetica" panose="020B0604020202020204" pitchFamily="34" charset="0"/>
            </a:endParaRPr>
          </a:p>
          <a:p>
            <a:pPr marR="0" lvl="0">
              <a:spcBef>
                <a:spcPts val="100"/>
              </a:spcBef>
              <a:spcAft>
                <a:spcPts val="0"/>
              </a:spcAft>
              <a:tabLst>
                <a:tab pos="476250" algn="l"/>
              </a:tabLst>
            </a:pPr>
            <a:r>
              <a:rPr lang="en-US" sz="2400" b="1" dirty="0">
                <a:latin typeface="Helvetica" panose="020B0604020202020204" pitchFamily="34" charset="0"/>
                <a:ea typeface="Arial" panose="020B0604020202020204" pitchFamily="34" charset="0"/>
                <a:cs typeface="Helvetica" panose="020B0604020202020204" pitchFamily="34" charset="0"/>
              </a:rPr>
              <a:t>Form</a:t>
            </a:r>
            <a:r>
              <a:rPr lang="en-US" sz="2400" b="1" spc="-10" dirty="0">
                <a:latin typeface="Helvetica" panose="020B0604020202020204" pitchFamily="34" charset="0"/>
                <a:ea typeface="Arial" panose="020B0604020202020204" pitchFamily="34" charset="0"/>
                <a:cs typeface="Helvetica" panose="020B0604020202020204" pitchFamily="34" charset="0"/>
              </a:rPr>
              <a:t> </a:t>
            </a:r>
            <a:r>
              <a:rPr lang="en-US" sz="2400" b="1" spc="-20" dirty="0">
                <a:latin typeface="Helvetica" panose="020B0604020202020204" pitchFamily="34" charset="0"/>
                <a:ea typeface="Arial" panose="020B0604020202020204" pitchFamily="34" charset="0"/>
                <a:cs typeface="Helvetica" panose="020B0604020202020204" pitchFamily="34" charset="0"/>
              </a:rPr>
              <a:t>3674</a:t>
            </a:r>
          </a:p>
          <a:p>
            <a:pPr marL="342900" indent="-342900">
              <a:spcBef>
                <a:spcPts val="100"/>
              </a:spcBef>
              <a:buFont typeface="Wingdings" panose="05000000000000000000" pitchFamily="2" charset="2"/>
              <a:buChar char="Ø"/>
              <a:tabLst>
                <a:tab pos="476250" algn="l"/>
              </a:tabLst>
            </a:pPr>
            <a:r>
              <a:rPr lang="en-US" sz="2400" dirty="0">
                <a:latin typeface="Helvetica" panose="020B0604020202020204" pitchFamily="34" charset="0"/>
                <a:cs typeface="Helvetica" panose="020B0604020202020204" pitchFamily="34" charset="0"/>
              </a:rPr>
              <a:t>Certifies study is registered in the national database of clinical trials, ClinicalTrials.gov</a:t>
            </a:r>
          </a:p>
          <a:p>
            <a:pPr marR="11430" lvl="0">
              <a:lnSpc>
                <a:spcPct val="82000"/>
              </a:lnSpc>
              <a:spcBef>
                <a:spcPts val="655"/>
              </a:spcBef>
              <a:spcAft>
                <a:spcPts val="0"/>
              </a:spcAft>
              <a:buSzPts val="1500"/>
              <a:tabLst>
                <a:tab pos="131445" algn="l"/>
              </a:tabLst>
            </a:pPr>
            <a:endParaRPr lang="en-US" sz="2400" b="1" dirty="0">
              <a:solidFill>
                <a:srgbClr val="00B0F0"/>
              </a:solidFill>
              <a:latin typeface="Helvetica" panose="020B0604020202020204" pitchFamily="34" charset="0"/>
              <a:ea typeface="Arial" panose="020B0604020202020204" pitchFamily="34" charset="0"/>
              <a:cs typeface="Helvetica" panose="020B0604020202020204" pitchFamily="34" charset="0"/>
            </a:endParaRPr>
          </a:p>
          <a:p>
            <a:pPr marR="11430" lvl="0">
              <a:lnSpc>
                <a:spcPct val="82000"/>
              </a:lnSpc>
              <a:spcBef>
                <a:spcPts val="655"/>
              </a:spcBef>
              <a:spcAft>
                <a:spcPts val="0"/>
              </a:spcAft>
              <a:buSzPts val="1500"/>
              <a:tabLst>
                <a:tab pos="131445" algn="l"/>
              </a:tabLst>
            </a:pPr>
            <a:endParaRPr lang="en-US" sz="2000" b="1" dirty="0">
              <a:solidFill>
                <a:srgbClr val="00B0F0"/>
              </a:solidFill>
              <a:latin typeface="Helvetica" panose="020B0604020202020204" pitchFamily="34" charset="0"/>
              <a:ea typeface="Arial" panose="020B0604020202020204" pitchFamily="34" charset="0"/>
              <a:cs typeface="Helvetica" panose="020B0604020202020204" pitchFamily="34" charset="0"/>
            </a:endParaRPr>
          </a:p>
          <a:p>
            <a:pPr marR="11430" lvl="0">
              <a:lnSpc>
                <a:spcPct val="82000"/>
              </a:lnSpc>
              <a:spcBef>
                <a:spcPts val="655"/>
              </a:spcBef>
              <a:spcAft>
                <a:spcPts val="0"/>
              </a:spcAft>
              <a:buSzPts val="1500"/>
              <a:tabLst>
                <a:tab pos="131445" algn="l"/>
              </a:tabLst>
            </a:pPr>
            <a:endParaRPr lang="en-US" sz="1600" b="1" dirty="0">
              <a:solidFill>
                <a:srgbClr val="00B0F0"/>
              </a:solidFill>
              <a:latin typeface="Helvetica" panose="020B0604020202020204" pitchFamily="34" charset="0"/>
              <a:ea typeface="Arial"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E6587DBC-B502-4C9E-A335-88C910C68248}"/>
              </a:ext>
            </a:extLst>
          </p:cNvPr>
          <p:cNvSpPr/>
          <p:nvPr/>
        </p:nvSpPr>
        <p:spPr>
          <a:xfrm>
            <a:off x="3121444" y="0"/>
            <a:ext cx="4994957" cy="461665"/>
          </a:xfrm>
          <a:prstGeom prst="rect">
            <a:avLst/>
          </a:prstGeom>
        </p:spPr>
        <p:txBody>
          <a:bodyPr wrap="none">
            <a:spAutoFit/>
          </a:bodyPr>
          <a:lstStyle/>
          <a:p>
            <a:pPr marL="408940" marR="526415" lvl="0" algn="ctr">
              <a:spcBef>
                <a:spcPts val="1380"/>
              </a:spcBef>
            </a:pPr>
            <a:r>
              <a:rPr lang="en-US" sz="2400" b="1" dirty="0">
                <a:latin typeface="Helvetica" panose="020B0604020202020204" pitchFamily="34" charset="0"/>
                <a:ea typeface="Arial" panose="020B0604020202020204" pitchFamily="34" charset="0"/>
                <a:cs typeface="Helvetica" panose="020B0604020202020204" pitchFamily="34" charset="0"/>
              </a:rPr>
              <a:t>Forms</a:t>
            </a:r>
            <a:r>
              <a:rPr lang="en-US" sz="2400" b="1" spc="5" dirty="0">
                <a:latin typeface="Helvetica" panose="020B0604020202020204" pitchFamily="34" charset="0"/>
                <a:ea typeface="Arial" panose="020B0604020202020204" pitchFamily="34" charset="0"/>
                <a:cs typeface="Helvetica" panose="020B0604020202020204" pitchFamily="34" charset="0"/>
              </a:rPr>
              <a:t> </a:t>
            </a:r>
            <a:r>
              <a:rPr lang="en-US" sz="2400" b="1" dirty="0">
                <a:latin typeface="Helvetica" panose="020B0604020202020204" pitchFamily="34" charset="0"/>
                <a:ea typeface="Arial" panose="020B0604020202020204" pitchFamily="34" charset="0"/>
                <a:cs typeface="Helvetica" panose="020B0604020202020204" pitchFamily="34" charset="0"/>
              </a:rPr>
              <a:t>for</a:t>
            </a:r>
            <a:r>
              <a:rPr lang="en-US" sz="2400" b="1" spc="-15" dirty="0">
                <a:latin typeface="Helvetica" panose="020B0604020202020204" pitchFamily="34" charset="0"/>
                <a:ea typeface="Arial" panose="020B0604020202020204" pitchFamily="34" charset="0"/>
                <a:cs typeface="Helvetica" panose="020B0604020202020204" pitchFamily="34" charset="0"/>
              </a:rPr>
              <a:t> </a:t>
            </a:r>
            <a:r>
              <a:rPr lang="en-US" sz="2400" b="1" dirty="0">
                <a:latin typeface="Helvetica" panose="020B0604020202020204" pitchFamily="34" charset="0"/>
                <a:ea typeface="Arial" panose="020B0604020202020204" pitchFamily="34" charset="0"/>
                <a:cs typeface="Helvetica" panose="020B0604020202020204" pitchFamily="34" charset="0"/>
              </a:rPr>
              <a:t>IND</a:t>
            </a:r>
            <a:r>
              <a:rPr lang="en-US" sz="2400" b="1" spc="5" dirty="0">
                <a:latin typeface="Helvetica" panose="020B0604020202020204" pitchFamily="34" charset="0"/>
                <a:ea typeface="Arial" panose="020B0604020202020204" pitchFamily="34" charset="0"/>
                <a:cs typeface="Helvetica" panose="020B0604020202020204" pitchFamily="34" charset="0"/>
              </a:rPr>
              <a:t> </a:t>
            </a:r>
            <a:r>
              <a:rPr lang="en-US" sz="2400" b="1" spc="-10" dirty="0">
                <a:latin typeface="Helvetica" panose="020B0604020202020204" pitchFamily="34" charset="0"/>
                <a:ea typeface="Arial" panose="020B0604020202020204" pitchFamily="34" charset="0"/>
                <a:cs typeface="Helvetica" panose="020B0604020202020204" pitchFamily="34" charset="0"/>
              </a:rPr>
              <a:t>Submission</a:t>
            </a:r>
            <a:endParaRPr lang="en-US" sz="2400" dirty="0">
              <a:latin typeface="Helvetica" panose="020B0604020202020204" pitchFamily="34" charset="0"/>
              <a:ea typeface="Arial"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3793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11</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3EC1A5B1-C44B-4A6E-8211-FB71070B0431}"/>
              </a:ext>
            </a:extLst>
          </p:cNvPr>
          <p:cNvSpPr txBox="1"/>
          <p:nvPr/>
        </p:nvSpPr>
        <p:spPr>
          <a:xfrm>
            <a:off x="2306180" y="46494"/>
            <a:ext cx="7550465"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Overview of Sponsor-Investigator Responsibilities</a:t>
            </a:r>
          </a:p>
        </p:txBody>
      </p:sp>
      <p:sp>
        <p:nvSpPr>
          <p:cNvPr id="5" name="TextBox 4">
            <a:extLst>
              <a:ext uri="{FF2B5EF4-FFF2-40B4-BE49-F238E27FC236}">
                <a16:creationId xmlns:a16="http://schemas.microsoft.com/office/drawing/2014/main" id="{AACA7299-0FBD-47ED-8C34-38EA190BF72D}"/>
              </a:ext>
            </a:extLst>
          </p:cNvPr>
          <p:cNvSpPr txBox="1"/>
          <p:nvPr/>
        </p:nvSpPr>
        <p:spPr>
          <a:xfrm>
            <a:off x="491259" y="695956"/>
            <a:ext cx="11209482" cy="5170646"/>
          </a:xfrm>
          <a:prstGeom prst="rect">
            <a:avLst/>
          </a:prstGeom>
          <a:noFill/>
        </p:spPr>
        <p:txBody>
          <a:bodyPr wrap="square" rtlCol="0">
            <a:spAutoFit/>
          </a:bodyPr>
          <a:lstStyle/>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Select qualified investigators </a:t>
            </a:r>
          </a:p>
          <a:p>
            <a:pPr lvl="0"/>
            <a:endParaRPr lang="en-US" sz="2400" dirty="0">
              <a:latin typeface="Helvetica" panose="020B0604020202020204" pitchFamily="34" charset="0"/>
              <a:cs typeface="Helvetica" panose="020B0604020202020204" pitchFamily="34" charset="0"/>
            </a:endParaRP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Provide information needed to conduct trial</a:t>
            </a:r>
          </a:p>
          <a:p>
            <a:pPr lvl="0"/>
            <a:endParaRPr lang="en-US" sz="2400" dirty="0">
              <a:latin typeface="Helvetica" panose="020B0604020202020204" pitchFamily="34" charset="0"/>
              <a:cs typeface="Helvetica" panose="020B0604020202020204" pitchFamily="34" charset="0"/>
            </a:endParaRP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Ensure investigation is conducted in accordance with investigational plan</a:t>
            </a:r>
          </a:p>
          <a:p>
            <a:pPr marL="285750" lvl="0" indent="-285750">
              <a:buFont typeface="Wingdings" panose="05000000000000000000" pitchFamily="2" charset="2"/>
              <a:buChar char="Ø"/>
            </a:pPr>
            <a:endParaRPr lang="en-US" sz="24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Ensure proper monitoring</a:t>
            </a:r>
          </a:p>
          <a:p>
            <a:pPr lvl="0"/>
            <a:endParaRPr lang="en-US" sz="2400" dirty="0">
              <a:latin typeface="Helvetica" panose="020B0604020202020204" pitchFamily="34" charset="0"/>
              <a:cs typeface="Helvetica" panose="020B0604020202020204" pitchFamily="34" charset="0"/>
            </a:endParaRP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Follow regulatory requirements for the IND</a:t>
            </a:r>
          </a:p>
          <a:p>
            <a:pPr lvl="0"/>
            <a:endParaRPr lang="en-US" sz="2400" dirty="0">
              <a:latin typeface="Helvetica" panose="020B0604020202020204" pitchFamily="34" charset="0"/>
              <a:cs typeface="Helvetica" panose="020B0604020202020204" pitchFamily="34" charset="0"/>
            </a:endParaRP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Ensure FDA and all participating investigators are promptly informed </a:t>
            </a:r>
          </a:p>
          <a:p>
            <a:pPr lvl="0"/>
            <a:r>
              <a:rPr lang="en-US" sz="2400" dirty="0">
                <a:latin typeface="Helvetica" panose="020B0604020202020204" pitchFamily="34" charset="0"/>
                <a:cs typeface="Helvetica" panose="020B0604020202020204" pitchFamily="34" charset="0"/>
              </a:rPr>
              <a:t>     of significant new adverse effects risks                                                                                                  </a:t>
            </a:r>
            <a:r>
              <a:rPr lang="en-US" sz="2400" b="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[21 CFR 312.50] [21 CFR 812.40]</a:t>
            </a:r>
          </a:p>
          <a:p>
            <a:pPr marL="285750" indent="-285750">
              <a:buFont typeface="Wingdings" panose="05000000000000000000" pitchFamily="2" charset="2"/>
              <a:buChar char="Ø"/>
            </a:pPr>
            <a:endParaRPr lang="en-US" dirty="0">
              <a:latin typeface="Book Antiqua" panose="02040602050305030304" pitchFamily="18" charset="0"/>
            </a:endParaRPr>
          </a:p>
        </p:txBody>
      </p:sp>
    </p:spTree>
    <p:extLst>
      <p:ext uri="{BB962C8B-B14F-4D97-AF65-F5344CB8AC3E}">
        <p14:creationId xmlns:p14="http://schemas.microsoft.com/office/powerpoint/2010/main" val="410184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12</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5733236"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UCLA Clinical and Translational Science Institute</a:t>
            </a:r>
          </a:p>
        </p:txBody>
      </p:sp>
      <p:sp>
        <p:nvSpPr>
          <p:cNvPr id="4" name="Rectangle 3">
            <a:extLst>
              <a:ext uri="{FF2B5EF4-FFF2-40B4-BE49-F238E27FC236}">
                <a16:creationId xmlns:a16="http://schemas.microsoft.com/office/drawing/2014/main" id="{977695D1-E87F-46A0-8E15-95D064EBEB48}"/>
              </a:ext>
            </a:extLst>
          </p:cNvPr>
          <p:cNvSpPr/>
          <p:nvPr/>
        </p:nvSpPr>
        <p:spPr>
          <a:xfrm>
            <a:off x="1518111" y="2589796"/>
            <a:ext cx="9366667" cy="820674"/>
          </a:xfrm>
          <a:prstGeom prst="rect">
            <a:avLst/>
          </a:prstGeom>
        </p:spPr>
        <p:txBody>
          <a:bodyPr wrap="none">
            <a:spAutoFit/>
          </a:bodyPr>
          <a:lstStyle/>
          <a:p>
            <a:pPr lvl="0">
              <a:lnSpc>
                <a:spcPct val="150000"/>
              </a:lnSpc>
              <a:buSzPts val="1000"/>
              <a:tabLst>
                <a:tab pos="457200" algn="l"/>
              </a:tabLst>
            </a:pPr>
            <a:r>
              <a:rPr lang="en-US" sz="3600" b="1" dirty="0">
                <a:latin typeface="Helvetica" panose="020B0604020202020204" pitchFamily="34" charset="0"/>
                <a:ea typeface="Times New Roman" panose="02020603050405020304" pitchFamily="18" charset="0"/>
                <a:cs typeface="Helvetica" panose="020B0604020202020204" pitchFamily="34" charset="0"/>
              </a:rPr>
              <a:t>Essential Documents in Clinical Research</a:t>
            </a:r>
            <a:endParaRPr lang="en-US" sz="3600" b="1" dirty="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07773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13</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11D91A4F-EEBE-485D-848E-9548FF574B7F}"/>
              </a:ext>
            </a:extLst>
          </p:cNvPr>
          <p:cNvSpPr txBox="1"/>
          <p:nvPr/>
        </p:nvSpPr>
        <p:spPr>
          <a:xfrm>
            <a:off x="3198900" y="977733"/>
            <a:ext cx="4796506" cy="830997"/>
          </a:xfrm>
          <a:prstGeom prst="rect">
            <a:avLst/>
          </a:prstGeom>
          <a:noFill/>
        </p:spPr>
        <p:txBody>
          <a:bodyPr wrap="none" rtlCol="0">
            <a:spAutoFit/>
          </a:bodyPr>
          <a:lstStyle/>
          <a:p>
            <a:pPr marL="285750" indent="-28575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Regulatory Documents</a:t>
            </a:r>
          </a:p>
          <a:p>
            <a:pPr marL="285750" indent="-28575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Individual Participant records</a:t>
            </a:r>
          </a:p>
        </p:txBody>
      </p:sp>
      <p:sp>
        <p:nvSpPr>
          <p:cNvPr id="5" name="Rectangle 4">
            <a:extLst>
              <a:ext uri="{FF2B5EF4-FFF2-40B4-BE49-F238E27FC236}">
                <a16:creationId xmlns:a16="http://schemas.microsoft.com/office/drawing/2014/main" id="{53A9A03C-38B6-487E-AE07-3799F523161B}"/>
              </a:ext>
            </a:extLst>
          </p:cNvPr>
          <p:cNvSpPr/>
          <p:nvPr/>
        </p:nvSpPr>
        <p:spPr>
          <a:xfrm>
            <a:off x="2904260" y="49741"/>
            <a:ext cx="6306535" cy="461665"/>
          </a:xfrm>
          <a:prstGeom prst="rect">
            <a:avLst/>
          </a:prstGeom>
        </p:spPr>
        <p:txBody>
          <a:bodyPr wrap="none">
            <a:spAutoFit/>
          </a:bodyPr>
          <a:lstStyle/>
          <a:p>
            <a:r>
              <a:rPr lang="en-US" sz="2400" b="1" dirty="0">
                <a:latin typeface="Helvetica" panose="020B0604020202020204" pitchFamily="34" charset="0"/>
                <a:cs typeface="Helvetica" panose="020B0604020202020204" pitchFamily="34" charset="0"/>
              </a:rPr>
              <a:t>Essential Documents in Clinical Research</a:t>
            </a:r>
          </a:p>
        </p:txBody>
      </p:sp>
      <p:sp>
        <p:nvSpPr>
          <p:cNvPr id="8" name="Rectangle 7">
            <a:extLst>
              <a:ext uri="{FF2B5EF4-FFF2-40B4-BE49-F238E27FC236}">
                <a16:creationId xmlns:a16="http://schemas.microsoft.com/office/drawing/2014/main" id="{FD80C7CE-4BD0-43B7-956C-8C735ED95872}"/>
              </a:ext>
            </a:extLst>
          </p:cNvPr>
          <p:cNvSpPr/>
          <p:nvPr/>
        </p:nvSpPr>
        <p:spPr>
          <a:xfrm>
            <a:off x="233680" y="2509995"/>
            <a:ext cx="11887200" cy="2609176"/>
          </a:xfrm>
          <a:prstGeom prst="rect">
            <a:avLst/>
          </a:prstGeom>
        </p:spPr>
        <p:txBody>
          <a:bodyPr wrap="square">
            <a:spAutoFit/>
          </a:bodyPr>
          <a:lstStyle/>
          <a:p>
            <a:pPr lvl="0"/>
            <a:r>
              <a:rPr lang="en-US" sz="2400" b="1" u="sng" dirty="0">
                <a:latin typeface="Helvetica" panose="020B0604020202020204" pitchFamily="34" charset="0"/>
                <a:cs typeface="Helvetica" panose="020B0604020202020204" pitchFamily="34" charset="0"/>
              </a:rPr>
              <a:t>Benefits of maintaining Essential documents:</a:t>
            </a:r>
          </a:p>
          <a:p>
            <a:pPr lvl="0"/>
            <a:endParaRPr lang="en-US" sz="2400" b="1" dirty="0">
              <a:latin typeface="Helvetica" panose="020B0604020202020204" pitchFamily="34" charset="0"/>
              <a:cs typeface="Helvetica" panose="020B0604020202020204" pitchFamily="34" charset="0"/>
            </a:endParaRP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Compliance with institutional policies, standards of GCP, and all applicable regulatory requirements</a:t>
            </a:r>
          </a:p>
          <a:p>
            <a:pPr marL="285750" lvl="0" indent="-285750">
              <a:lnSpc>
                <a:spcPct val="150000"/>
              </a:lnSpc>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Easy to reference research information by study team</a:t>
            </a:r>
          </a:p>
          <a:p>
            <a:pPr marL="285750" lvl="0" indent="-285750">
              <a:lnSpc>
                <a:spcPct val="150000"/>
              </a:lnSpc>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Allows review/audit by monitor, auditor, IRB or other regulatory authorities</a:t>
            </a:r>
          </a:p>
        </p:txBody>
      </p:sp>
    </p:spTree>
    <p:extLst>
      <p:ext uri="{BB962C8B-B14F-4D97-AF65-F5344CB8AC3E}">
        <p14:creationId xmlns:p14="http://schemas.microsoft.com/office/powerpoint/2010/main" val="2767088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14</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031358" y="-2"/>
            <a:ext cx="5093061"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Essential Documents: Regulatory</a:t>
            </a:r>
          </a:p>
        </p:txBody>
      </p:sp>
      <p:sp>
        <p:nvSpPr>
          <p:cNvPr id="5" name="Content Placeholder 2">
            <a:extLst>
              <a:ext uri="{FF2B5EF4-FFF2-40B4-BE49-F238E27FC236}">
                <a16:creationId xmlns:a16="http://schemas.microsoft.com/office/drawing/2014/main" id="{9BC24339-EEB4-4B3E-AC35-1F7AE143F8D0}"/>
              </a:ext>
            </a:extLst>
          </p:cNvPr>
          <p:cNvSpPr txBox="1">
            <a:spLocks/>
          </p:cNvSpPr>
          <p:nvPr/>
        </p:nvSpPr>
        <p:spPr>
          <a:xfrm>
            <a:off x="0" y="556665"/>
            <a:ext cx="4632707" cy="5433430"/>
          </a:xfrm>
          <a:prstGeom prst="rect">
            <a:avLst/>
          </a:prstGeom>
          <a:solidFill>
            <a:srgbClr val="00B0F0"/>
          </a:solidFill>
          <a:effectLst>
            <a:innerShdw blurRad="63500" dist="50800" dir="13500000">
              <a:prstClr val="black">
                <a:alpha val="50000"/>
              </a:prstClr>
            </a:innerShdw>
          </a:effectLst>
        </p:spPr>
        <p:txBody>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a:lnSpc>
                <a:spcPct val="100000"/>
              </a:lnSpc>
            </a:pPr>
            <a:r>
              <a:rPr lang="en-US" sz="1400" b="1" kern="0" dirty="0">
                <a:solidFill>
                  <a:schemeClr val="bg1"/>
                </a:solidFill>
              </a:rPr>
              <a:t>Delegation of Authority log (DOA)</a:t>
            </a:r>
          </a:p>
          <a:p>
            <a:pPr>
              <a:lnSpc>
                <a:spcPct val="100000"/>
              </a:lnSpc>
            </a:pPr>
            <a:r>
              <a:rPr lang="en-US" sz="1400" b="1" kern="0" dirty="0">
                <a:solidFill>
                  <a:schemeClr val="bg1"/>
                </a:solidFill>
              </a:rPr>
              <a:t>Form FDA 1572</a:t>
            </a:r>
          </a:p>
          <a:p>
            <a:pPr>
              <a:lnSpc>
                <a:spcPct val="100000"/>
              </a:lnSpc>
            </a:pPr>
            <a:r>
              <a:rPr lang="en-US" sz="1400" b="1" kern="0" dirty="0">
                <a:solidFill>
                  <a:srgbClr val="FFFFFF"/>
                </a:solidFill>
              </a:rPr>
              <a:t>Form FDA 1571 (IND application)</a:t>
            </a:r>
          </a:p>
          <a:p>
            <a:pPr>
              <a:lnSpc>
                <a:spcPct val="100000"/>
              </a:lnSpc>
            </a:pPr>
            <a:r>
              <a:rPr lang="en-US" sz="1400" b="1" kern="0" dirty="0">
                <a:solidFill>
                  <a:srgbClr val="FFFFFF"/>
                </a:solidFill>
              </a:rPr>
              <a:t>Form 3674</a:t>
            </a:r>
          </a:p>
          <a:p>
            <a:pPr>
              <a:lnSpc>
                <a:spcPct val="100000"/>
              </a:lnSpc>
            </a:pPr>
            <a:r>
              <a:rPr lang="en-US" sz="1400" b="1" kern="0" dirty="0">
                <a:solidFill>
                  <a:srgbClr val="FFFFFF"/>
                </a:solidFill>
              </a:rPr>
              <a:t>IDE application (for certain device studies)</a:t>
            </a:r>
          </a:p>
          <a:p>
            <a:pPr>
              <a:lnSpc>
                <a:spcPct val="100000"/>
              </a:lnSpc>
            </a:pPr>
            <a:r>
              <a:rPr lang="en-US" sz="1400" b="1" kern="0" dirty="0">
                <a:solidFill>
                  <a:schemeClr val="bg1"/>
                </a:solidFill>
              </a:rPr>
              <a:t>Clinical Investigator Brochure (IB)</a:t>
            </a:r>
          </a:p>
          <a:p>
            <a:pPr>
              <a:lnSpc>
                <a:spcPct val="100000"/>
              </a:lnSpc>
            </a:pPr>
            <a:r>
              <a:rPr lang="en-US" sz="1400" b="1" kern="0" dirty="0">
                <a:solidFill>
                  <a:schemeClr val="bg1"/>
                </a:solidFill>
              </a:rPr>
              <a:t>IRB approved protocol (all versions) with signed investigator page</a:t>
            </a:r>
          </a:p>
          <a:p>
            <a:pPr>
              <a:lnSpc>
                <a:spcPct val="100000"/>
              </a:lnSpc>
            </a:pPr>
            <a:r>
              <a:rPr lang="en-US" sz="1400" b="1" kern="0" dirty="0">
                <a:solidFill>
                  <a:schemeClr val="bg1"/>
                </a:solidFill>
              </a:rPr>
              <a:t>Institutional Review Board (21 CFR Part 56)</a:t>
            </a:r>
          </a:p>
          <a:p>
            <a:pPr marL="623887" lvl="1" indent="-285750">
              <a:lnSpc>
                <a:spcPct val="100000"/>
              </a:lnSpc>
              <a:buFont typeface="Wingdings" panose="05000000000000000000" pitchFamily="2" charset="2"/>
              <a:buChar char="Ø"/>
            </a:pPr>
            <a:r>
              <a:rPr lang="en-US" sz="1400" b="1" kern="0" dirty="0">
                <a:solidFill>
                  <a:schemeClr val="bg1"/>
                </a:solidFill>
              </a:rPr>
              <a:t>IRB membership roster</a:t>
            </a:r>
          </a:p>
          <a:p>
            <a:pPr marL="623887" lvl="1" indent="-285750">
              <a:lnSpc>
                <a:spcPct val="100000"/>
              </a:lnSpc>
              <a:buFont typeface="Wingdings" panose="05000000000000000000" pitchFamily="2" charset="2"/>
              <a:buChar char="Ø"/>
            </a:pPr>
            <a:r>
              <a:rPr lang="en-US" sz="1400" b="1" kern="0" dirty="0">
                <a:solidFill>
                  <a:schemeClr val="bg1"/>
                </a:solidFill>
              </a:rPr>
              <a:t>IRB correspondence</a:t>
            </a:r>
          </a:p>
          <a:p>
            <a:pPr marL="850900" lvl="2" indent="-171450">
              <a:lnSpc>
                <a:spcPct val="100000"/>
              </a:lnSpc>
              <a:buFont typeface="Wingdings" panose="05000000000000000000" pitchFamily="2" charset="2"/>
              <a:buChar char="ü"/>
            </a:pPr>
            <a:r>
              <a:rPr lang="en-US" sz="1200" b="1" kern="0" dirty="0">
                <a:solidFill>
                  <a:schemeClr val="bg1"/>
                </a:solidFill>
              </a:rPr>
              <a:t>Initial IRB approval, continuations, amendments</a:t>
            </a:r>
          </a:p>
          <a:p>
            <a:pPr marL="850900" lvl="2" indent="-171450">
              <a:lnSpc>
                <a:spcPct val="100000"/>
              </a:lnSpc>
              <a:buFont typeface="Wingdings" panose="05000000000000000000" pitchFamily="2" charset="2"/>
              <a:buChar char="ü"/>
            </a:pPr>
            <a:r>
              <a:rPr lang="en-US" sz="1200" b="1" kern="0" dirty="0">
                <a:solidFill>
                  <a:schemeClr val="bg1"/>
                </a:solidFill>
              </a:rPr>
              <a:t>IRB approved consent forms</a:t>
            </a:r>
          </a:p>
          <a:p>
            <a:pPr marL="965200" lvl="2" indent="-285750">
              <a:lnSpc>
                <a:spcPct val="100000"/>
              </a:lnSpc>
              <a:buFont typeface="Wingdings" panose="05000000000000000000" pitchFamily="2" charset="2"/>
              <a:buChar char="ü"/>
            </a:pPr>
            <a:r>
              <a:rPr lang="en-US" sz="1200" b="1" kern="0" dirty="0">
                <a:solidFill>
                  <a:schemeClr val="bg1"/>
                </a:solidFill>
              </a:rPr>
              <a:t>Post approval reports (PARs)</a:t>
            </a:r>
          </a:p>
          <a:p>
            <a:pPr>
              <a:lnSpc>
                <a:spcPct val="100000"/>
              </a:lnSpc>
            </a:pPr>
            <a:r>
              <a:rPr lang="en-US" sz="1400" b="1" kern="0" dirty="0">
                <a:solidFill>
                  <a:schemeClr val="bg1"/>
                </a:solidFill>
              </a:rPr>
              <a:t>Scientific review committee correspondence</a:t>
            </a:r>
          </a:p>
          <a:p>
            <a:pPr>
              <a:lnSpc>
                <a:spcPct val="100000"/>
              </a:lnSpc>
            </a:pPr>
            <a:r>
              <a:rPr lang="en-US" sz="1400" b="1" kern="0" dirty="0">
                <a:solidFill>
                  <a:schemeClr val="bg1"/>
                </a:solidFill>
              </a:rPr>
              <a:t>Data and Safety monitoring Board correspondence</a:t>
            </a:r>
          </a:p>
          <a:p>
            <a:pPr lvl="1">
              <a:lnSpc>
                <a:spcPct val="100000"/>
              </a:lnSpc>
              <a:buFont typeface="Wingdings" panose="05000000000000000000" pitchFamily="2" charset="2"/>
              <a:buChar char="Ø"/>
            </a:pPr>
            <a:r>
              <a:rPr lang="en-US" sz="1200" b="1" kern="0" dirty="0">
                <a:solidFill>
                  <a:schemeClr val="bg1"/>
                </a:solidFill>
              </a:rPr>
              <a:t>Initial approval</a:t>
            </a:r>
          </a:p>
          <a:p>
            <a:pPr lvl="1">
              <a:lnSpc>
                <a:spcPct val="100000"/>
              </a:lnSpc>
              <a:buFont typeface="Wingdings" panose="05000000000000000000" pitchFamily="2" charset="2"/>
              <a:buChar char="Ø"/>
            </a:pPr>
            <a:r>
              <a:rPr lang="en-US" sz="1200" b="1" kern="0" dirty="0">
                <a:solidFill>
                  <a:schemeClr val="bg1"/>
                </a:solidFill>
              </a:rPr>
              <a:t>Summary reports/approvals</a:t>
            </a:r>
          </a:p>
          <a:p>
            <a:pPr lvl="1">
              <a:lnSpc>
                <a:spcPct val="100000"/>
              </a:lnSpc>
              <a:buFont typeface="Wingdings" panose="05000000000000000000" pitchFamily="2" charset="2"/>
              <a:buChar char="Ø"/>
            </a:pPr>
            <a:r>
              <a:rPr lang="en-US" sz="1200" b="1" kern="0" dirty="0">
                <a:solidFill>
                  <a:schemeClr val="bg1"/>
                </a:solidFill>
              </a:rPr>
              <a:t>SAE reports</a:t>
            </a:r>
          </a:p>
          <a:p>
            <a:pPr marL="965200" lvl="2" indent="-285750">
              <a:lnSpc>
                <a:spcPct val="100000"/>
              </a:lnSpc>
              <a:buFont typeface="Courier New" panose="02070309020205020404" pitchFamily="49" charset="0"/>
              <a:buChar char="o"/>
            </a:pPr>
            <a:endParaRPr lang="en-US" sz="1200" kern="0" dirty="0">
              <a:solidFill>
                <a:schemeClr val="bg1"/>
              </a:solidFill>
            </a:endParaRPr>
          </a:p>
          <a:p>
            <a:endParaRPr lang="en-US" kern="0" dirty="0">
              <a:solidFill>
                <a:schemeClr val="bg1"/>
              </a:solidFill>
            </a:endParaRPr>
          </a:p>
          <a:p>
            <a:endParaRPr lang="en-US" kern="0" dirty="0">
              <a:solidFill>
                <a:schemeClr val="bg1"/>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D8E3E568-7521-4518-A815-9C657B78FB86}"/>
              </a:ext>
            </a:extLst>
          </p:cNvPr>
          <p:cNvSpPr txBox="1"/>
          <p:nvPr/>
        </p:nvSpPr>
        <p:spPr>
          <a:xfrm>
            <a:off x="4667008" y="856328"/>
            <a:ext cx="4156364" cy="4585871"/>
          </a:xfrm>
          <a:prstGeom prst="rect">
            <a:avLst/>
          </a:prstGeom>
          <a:solidFill>
            <a:srgbClr val="00B0F0"/>
          </a:solidFill>
          <a:effectLst>
            <a:innerShdw blurRad="63500" dist="50800" dir="13500000">
              <a:prstClr val="black">
                <a:alpha val="50000"/>
              </a:prstClr>
            </a:innerShdw>
          </a:effectLst>
        </p:spPr>
        <p:txBody>
          <a:bodyPr wrap="square" rtlCol="0">
            <a:spAutoFit/>
          </a:bodyPr>
          <a:lstStyle/>
          <a:p>
            <a:pPr marL="285750" indent="-285750">
              <a:buFont typeface="Arial" panose="020B0604020202020204" pitchFamily="34" charset="0"/>
              <a:buChar char="•"/>
            </a:pPr>
            <a:r>
              <a:rPr lang="en-US" sz="1400" b="1" kern="0" dirty="0">
                <a:solidFill>
                  <a:schemeClr val="bg1"/>
                </a:solidFill>
              </a:rPr>
              <a:t>Sponsor correspondence</a:t>
            </a:r>
          </a:p>
          <a:p>
            <a:pPr marL="285750" indent="-285750">
              <a:buFont typeface="Arial" panose="020B0604020202020204" pitchFamily="34" charset="0"/>
              <a:buChar char="•"/>
            </a:pPr>
            <a:r>
              <a:rPr lang="en-US" sz="1400" b="1" dirty="0">
                <a:solidFill>
                  <a:schemeClr val="bg1"/>
                </a:solidFill>
              </a:rPr>
              <a:t>FDA correspondence</a:t>
            </a:r>
          </a:p>
          <a:p>
            <a:pPr marL="742950" lvl="1" indent="-285750">
              <a:buFont typeface="Wingdings" panose="05000000000000000000" pitchFamily="2" charset="2"/>
              <a:buChar char="Ø"/>
            </a:pPr>
            <a:r>
              <a:rPr lang="en-US" sz="1200" b="1" dirty="0">
                <a:solidFill>
                  <a:schemeClr val="bg1"/>
                </a:solidFill>
              </a:rPr>
              <a:t>Regulatory approval or authorization</a:t>
            </a:r>
          </a:p>
          <a:p>
            <a:pPr marL="742950" lvl="1" indent="-285750">
              <a:buFont typeface="Wingdings" panose="05000000000000000000" pitchFamily="2" charset="2"/>
              <a:buChar char="Ø"/>
            </a:pPr>
            <a:r>
              <a:rPr lang="en-US" sz="1200" b="1" dirty="0">
                <a:solidFill>
                  <a:schemeClr val="bg1"/>
                </a:solidFill>
              </a:rPr>
              <a:t>FDA correspondence log</a:t>
            </a:r>
          </a:p>
          <a:p>
            <a:pPr marL="171450" indent="-171450">
              <a:buFont typeface="Arial" panose="020B0604020202020204" pitchFamily="34" charset="0"/>
              <a:buChar char="•"/>
            </a:pPr>
            <a:r>
              <a:rPr lang="en-US" sz="1400" b="1" dirty="0">
                <a:solidFill>
                  <a:schemeClr val="bg1"/>
                </a:solidFill>
              </a:rPr>
              <a:t>Financial Disclosure forms (21 CFR Part 54)</a:t>
            </a:r>
          </a:p>
          <a:p>
            <a:pPr marL="628650" lvl="1" indent="-171450">
              <a:buFont typeface="Wingdings" panose="05000000000000000000" pitchFamily="2" charset="2"/>
              <a:buChar char="Ø"/>
            </a:pPr>
            <a:r>
              <a:rPr lang="en-US" sz="1200" b="1" dirty="0">
                <a:solidFill>
                  <a:schemeClr val="bg1"/>
                </a:solidFill>
              </a:rPr>
              <a:t>Form FDA 3454 and 3455</a:t>
            </a:r>
          </a:p>
          <a:p>
            <a:pPr marL="285750" lvl="0" indent="-285750">
              <a:buFont typeface="Arial" panose="020B0604020202020204" pitchFamily="34" charset="0"/>
              <a:buChar char="•"/>
            </a:pPr>
            <a:r>
              <a:rPr lang="en-US" sz="1400" b="1" dirty="0">
                <a:solidFill>
                  <a:schemeClr val="bg1"/>
                </a:solidFill>
              </a:rPr>
              <a:t>Investigator qualifications</a:t>
            </a:r>
          </a:p>
          <a:p>
            <a:pPr marL="742950" lvl="1" indent="-285750">
              <a:buFont typeface="Wingdings" panose="05000000000000000000" pitchFamily="2" charset="2"/>
              <a:buChar char="Ø"/>
            </a:pPr>
            <a:r>
              <a:rPr lang="en-US" sz="1200" b="1" dirty="0">
                <a:solidFill>
                  <a:schemeClr val="bg1"/>
                </a:solidFill>
              </a:rPr>
              <a:t>CVs (Updated every 2 years)</a:t>
            </a:r>
          </a:p>
          <a:p>
            <a:pPr marL="742950" lvl="1" indent="-285750">
              <a:buFont typeface="Wingdings" panose="05000000000000000000" pitchFamily="2" charset="2"/>
              <a:buChar char="Ø"/>
            </a:pPr>
            <a:r>
              <a:rPr lang="en-US" sz="1200" b="1" dirty="0">
                <a:solidFill>
                  <a:schemeClr val="bg1"/>
                </a:solidFill>
              </a:rPr>
              <a:t>Medical licenses (for all physician investigators)</a:t>
            </a:r>
          </a:p>
          <a:p>
            <a:pPr marL="285750" lvl="0" indent="-285750">
              <a:buFont typeface="Arial" panose="020B0604020202020204" pitchFamily="34" charset="0"/>
              <a:buChar char="•"/>
            </a:pPr>
            <a:r>
              <a:rPr lang="en-US" sz="1400" b="1" dirty="0">
                <a:solidFill>
                  <a:schemeClr val="bg1"/>
                </a:solidFill>
              </a:rPr>
              <a:t>Documentation of training</a:t>
            </a:r>
          </a:p>
          <a:p>
            <a:pPr marL="742950" lvl="1" indent="-285750">
              <a:buFont typeface="Wingdings" panose="05000000000000000000" pitchFamily="2" charset="2"/>
              <a:buChar char="Ø"/>
            </a:pPr>
            <a:r>
              <a:rPr lang="en-US" sz="1200" b="1" dirty="0">
                <a:solidFill>
                  <a:schemeClr val="bg1"/>
                </a:solidFill>
              </a:rPr>
              <a:t>HIPAA</a:t>
            </a:r>
          </a:p>
          <a:p>
            <a:pPr marL="742950" lvl="1" indent="-285750">
              <a:buFont typeface="Wingdings" panose="05000000000000000000" pitchFamily="2" charset="2"/>
              <a:buChar char="Ø"/>
            </a:pPr>
            <a:r>
              <a:rPr lang="en-US" sz="1200" b="1" dirty="0">
                <a:solidFill>
                  <a:schemeClr val="bg1"/>
                </a:solidFill>
              </a:rPr>
              <a:t>CITI</a:t>
            </a:r>
          </a:p>
          <a:p>
            <a:pPr marL="742950" lvl="1" indent="-285750">
              <a:buFont typeface="Wingdings" panose="05000000000000000000" pitchFamily="2" charset="2"/>
              <a:buChar char="Ø"/>
            </a:pPr>
            <a:r>
              <a:rPr lang="en-US" sz="1200" b="1" dirty="0">
                <a:solidFill>
                  <a:schemeClr val="bg1"/>
                </a:solidFill>
              </a:rPr>
              <a:t>Protocol training log for all IRB approved versions</a:t>
            </a:r>
          </a:p>
          <a:p>
            <a:pPr marL="742950" lvl="1" indent="-285750">
              <a:buFont typeface="Wingdings" panose="05000000000000000000" pitchFamily="2" charset="2"/>
              <a:buChar char="Ø"/>
            </a:pPr>
            <a:r>
              <a:rPr lang="en-US" sz="1200" b="1" dirty="0">
                <a:solidFill>
                  <a:schemeClr val="bg1"/>
                </a:solidFill>
              </a:rPr>
              <a:t>Any additional sponsor required training </a:t>
            </a:r>
          </a:p>
          <a:p>
            <a:pPr marL="285750" lvl="0" indent="-285750">
              <a:buFont typeface="Arial" panose="020B0604020202020204" pitchFamily="34" charset="0"/>
              <a:buChar char="•"/>
            </a:pPr>
            <a:r>
              <a:rPr lang="en-US" sz="1400" b="1" dirty="0">
                <a:solidFill>
                  <a:schemeClr val="bg1"/>
                </a:solidFill>
              </a:rPr>
              <a:t>Laboratory certifications</a:t>
            </a:r>
          </a:p>
          <a:p>
            <a:pPr marL="742950" lvl="1" indent="-285750">
              <a:buFont typeface="Wingdings" panose="05000000000000000000" pitchFamily="2" charset="2"/>
              <a:buChar char="Ø"/>
            </a:pPr>
            <a:r>
              <a:rPr lang="en-US" sz="1200" b="1" dirty="0">
                <a:solidFill>
                  <a:schemeClr val="bg1"/>
                </a:solidFill>
              </a:rPr>
              <a:t>CLIA</a:t>
            </a:r>
          </a:p>
          <a:p>
            <a:pPr marL="742950" lvl="1" indent="-285750">
              <a:buFont typeface="Wingdings" panose="05000000000000000000" pitchFamily="2" charset="2"/>
              <a:buChar char="Ø"/>
            </a:pPr>
            <a:r>
              <a:rPr lang="en-US" sz="1200" b="1" dirty="0">
                <a:solidFill>
                  <a:schemeClr val="bg1"/>
                </a:solidFill>
              </a:rPr>
              <a:t>Lab license</a:t>
            </a:r>
          </a:p>
          <a:p>
            <a:pPr marL="742950" lvl="1" indent="-285750">
              <a:buFont typeface="Wingdings" panose="05000000000000000000" pitchFamily="2" charset="2"/>
              <a:buChar char="Ø"/>
            </a:pPr>
            <a:r>
              <a:rPr lang="en-US" sz="1200" b="1" dirty="0">
                <a:solidFill>
                  <a:schemeClr val="bg1"/>
                </a:solidFill>
              </a:rPr>
              <a:t>CAP if applicable</a:t>
            </a:r>
          </a:p>
          <a:p>
            <a:pPr marL="285750" lvl="0" indent="-285750">
              <a:buFont typeface="Arial" panose="020B0604020202020204" pitchFamily="34" charset="0"/>
              <a:buChar char="•"/>
            </a:pPr>
            <a:r>
              <a:rPr lang="en-US" sz="1400" b="1" dirty="0">
                <a:solidFill>
                  <a:schemeClr val="bg1"/>
                </a:solidFill>
              </a:rPr>
              <a:t>Lab normal ranges (updated every 3 years)</a:t>
            </a:r>
          </a:p>
          <a:p>
            <a:pPr marL="628650" lvl="1" indent="-171450">
              <a:buFont typeface="Arial" panose="020B0604020202020204" pitchFamily="34" charset="0"/>
              <a:buChar char="•"/>
            </a:pPr>
            <a:endParaRPr lang="en-US" sz="1400" b="1" dirty="0">
              <a:solidFill>
                <a:schemeClr val="bg1"/>
              </a:solidFill>
            </a:endParaRPr>
          </a:p>
          <a:p>
            <a:pPr marL="628650" lvl="1" indent="-171450">
              <a:buFont typeface="Arial" panose="020B0604020202020204" pitchFamily="34" charset="0"/>
              <a:buChar char="•"/>
            </a:pPr>
            <a:endParaRPr lang="en-US" sz="1200" b="1" dirty="0">
              <a:solidFill>
                <a:schemeClr val="bg1"/>
              </a:solidFill>
            </a:endParaRPr>
          </a:p>
        </p:txBody>
      </p:sp>
      <p:sp>
        <p:nvSpPr>
          <p:cNvPr id="7" name="TextBox 6">
            <a:extLst>
              <a:ext uri="{FF2B5EF4-FFF2-40B4-BE49-F238E27FC236}">
                <a16:creationId xmlns:a16="http://schemas.microsoft.com/office/drawing/2014/main" id="{B287A370-ED5D-44EF-B951-1BE8DE151BA8}"/>
              </a:ext>
            </a:extLst>
          </p:cNvPr>
          <p:cNvSpPr txBox="1"/>
          <p:nvPr/>
        </p:nvSpPr>
        <p:spPr>
          <a:xfrm>
            <a:off x="8857673" y="1326702"/>
            <a:ext cx="3334327" cy="3477875"/>
          </a:xfrm>
          <a:prstGeom prst="rect">
            <a:avLst/>
          </a:prstGeom>
          <a:solidFill>
            <a:srgbClr val="00B0F0"/>
          </a:solidFill>
          <a:effectLst>
            <a:innerShdw blurRad="63500" dist="50800" dir="13500000">
              <a:prstClr val="black">
                <a:alpha val="50000"/>
              </a:prstClr>
            </a:innerShdw>
          </a:effectLst>
        </p:spPr>
        <p:txBody>
          <a:bodyPr wrap="square" rtlCol="0">
            <a:spAutoFit/>
          </a:bodyPr>
          <a:lstStyle/>
          <a:p>
            <a:pPr marL="285750" indent="-285750">
              <a:buFont typeface="Arial" panose="020B0604020202020204" pitchFamily="34" charset="0"/>
              <a:buChar char="•"/>
            </a:pPr>
            <a:r>
              <a:rPr lang="en-US" sz="1400" b="1" dirty="0">
                <a:solidFill>
                  <a:schemeClr val="bg1"/>
                </a:solidFill>
              </a:rPr>
              <a:t>Monitor visit reports</a:t>
            </a:r>
          </a:p>
          <a:p>
            <a:pPr marL="285750" indent="-285750">
              <a:buFont typeface="Arial" panose="020B0604020202020204" pitchFamily="34" charset="0"/>
              <a:buChar char="•"/>
            </a:pPr>
            <a:r>
              <a:rPr lang="en-US" sz="1400" b="1" dirty="0">
                <a:solidFill>
                  <a:schemeClr val="bg1"/>
                </a:solidFill>
              </a:rPr>
              <a:t>Monitor visit correspondence</a:t>
            </a:r>
          </a:p>
          <a:p>
            <a:pPr marL="285750" indent="-285750">
              <a:buFont typeface="Arial" panose="020B0604020202020204" pitchFamily="34" charset="0"/>
              <a:buChar char="•"/>
            </a:pPr>
            <a:r>
              <a:rPr lang="en-US" sz="1400" b="1" dirty="0">
                <a:solidFill>
                  <a:schemeClr val="bg1"/>
                </a:solidFill>
              </a:rPr>
              <a:t>Other institutional approval notices</a:t>
            </a:r>
          </a:p>
          <a:p>
            <a:pPr marL="742950" lvl="1" indent="-285750">
              <a:buFont typeface="Wingdings" panose="05000000000000000000" pitchFamily="2" charset="2"/>
              <a:buChar char="Ø"/>
            </a:pPr>
            <a:r>
              <a:rPr lang="en-US" sz="1400" b="1" dirty="0">
                <a:solidFill>
                  <a:schemeClr val="bg1"/>
                </a:solidFill>
              </a:rPr>
              <a:t> </a:t>
            </a:r>
            <a:r>
              <a:rPr lang="en-US" sz="1200" b="1" dirty="0">
                <a:solidFill>
                  <a:schemeClr val="bg1"/>
                </a:solidFill>
              </a:rPr>
              <a:t>MRSC, IBC</a:t>
            </a:r>
          </a:p>
          <a:p>
            <a:pPr marL="285750" indent="-285750">
              <a:buFont typeface="Arial" panose="020B0604020202020204" pitchFamily="34" charset="0"/>
              <a:buChar char="•"/>
            </a:pPr>
            <a:r>
              <a:rPr lang="en-US" sz="1400" b="1" dirty="0">
                <a:solidFill>
                  <a:schemeClr val="bg1"/>
                </a:solidFill>
              </a:rPr>
              <a:t>Blank Case report forms</a:t>
            </a:r>
          </a:p>
          <a:p>
            <a:pPr marL="285750" indent="-285750">
              <a:buFont typeface="Arial" panose="020B0604020202020204" pitchFamily="34" charset="0"/>
              <a:buChar char="•"/>
            </a:pPr>
            <a:r>
              <a:rPr lang="en-US" sz="1400" b="1" dirty="0">
                <a:solidFill>
                  <a:schemeClr val="bg1"/>
                </a:solidFill>
              </a:rPr>
              <a:t>Logs</a:t>
            </a:r>
          </a:p>
          <a:p>
            <a:pPr marL="742950" lvl="1" indent="-285750">
              <a:buFont typeface="Wingdings" panose="05000000000000000000" pitchFamily="2" charset="2"/>
              <a:buChar char="Ø"/>
            </a:pPr>
            <a:r>
              <a:rPr lang="en-US" sz="1200" b="1" dirty="0">
                <a:solidFill>
                  <a:schemeClr val="bg1"/>
                </a:solidFill>
              </a:rPr>
              <a:t>Log of Protocol changes</a:t>
            </a:r>
          </a:p>
          <a:p>
            <a:pPr marL="742950" lvl="1" indent="-285750">
              <a:buFont typeface="Wingdings" panose="05000000000000000000" pitchFamily="2" charset="2"/>
              <a:buChar char="Ø"/>
            </a:pPr>
            <a:r>
              <a:rPr lang="en-US" sz="1200" b="1" dirty="0">
                <a:solidFill>
                  <a:schemeClr val="bg1"/>
                </a:solidFill>
              </a:rPr>
              <a:t>Log of Consent form versions</a:t>
            </a:r>
          </a:p>
          <a:p>
            <a:pPr marL="742950" lvl="1" indent="-285750">
              <a:buFont typeface="Wingdings" panose="05000000000000000000" pitchFamily="2" charset="2"/>
              <a:buChar char="Ø"/>
            </a:pPr>
            <a:r>
              <a:rPr lang="en-US" sz="1200" b="1" dirty="0">
                <a:solidFill>
                  <a:schemeClr val="bg1"/>
                </a:solidFill>
              </a:rPr>
              <a:t>Screening log</a:t>
            </a:r>
          </a:p>
          <a:p>
            <a:pPr marL="742950" lvl="1" indent="-285750">
              <a:buFont typeface="Wingdings" panose="05000000000000000000" pitchFamily="2" charset="2"/>
              <a:buChar char="Ø"/>
            </a:pPr>
            <a:r>
              <a:rPr lang="en-US" sz="1200" b="1" dirty="0">
                <a:solidFill>
                  <a:schemeClr val="bg1"/>
                </a:solidFill>
              </a:rPr>
              <a:t>Subject Enrollment log</a:t>
            </a:r>
          </a:p>
          <a:p>
            <a:pPr marL="742950" lvl="1" indent="-285750">
              <a:buFont typeface="Wingdings" panose="05000000000000000000" pitchFamily="2" charset="2"/>
              <a:buChar char="Ø"/>
            </a:pPr>
            <a:r>
              <a:rPr lang="en-US" sz="1200" b="1" dirty="0">
                <a:solidFill>
                  <a:schemeClr val="bg1"/>
                </a:solidFill>
              </a:rPr>
              <a:t>Deviation log</a:t>
            </a:r>
          </a:p>
          <a:p>
            <a:pPr marL="742950" lvl="1" indent="-285750">
              <a:buFont typeface="Wingdings" panose="05000000000000000000" pitchFamily="2" charset="2"/>
              <a:buChar char="Ø"/>
            </a:pPr>
            <a:r>
              <a:rPr lang="en-US" sz="1200" b="1" dirty="0">
                <a:solidFill>
                  <a:schemeClr val="bg1"/>
                </a:solidFill>
              </a:rPr>
              <a:t>Specimen tracking log</a:t>
            </a:r>
          </a:p>
          <a:p>
            <a:pPr marL="742950" lvl="1" indent="-285750">
              <a:buFont typeface="Wingdings" panose="05000000000000000000" pitchFamily="2" charset="2"/>
              <a:buChar char="Ø"/>
            </a:pPr>
            <a:r>
              <a:rPr lang="en-US" sz="1200" b="1" dirty="0">
                <a:solidFill>
                  <a:schemeClr val="bg1"/>
                </a:solidFill>
              </a:rPr>
              <a:t>Lab specimen shipment log</a:t>
            </a:r>
          </a:p>
          <a:p>
            <a:pPr marL="742950" lvl="1" indent="-285750">
              <a:buFont typeface="Wingdings" panose="05000000000000000000" pitchFamily="2" charset="2"/>
              <a:buChar char="Ø"/>
            </a:pPr>
            <a:r>
              <a:rPr lang="en-US" sz="1200" b="1" dirty="0">
                <a:solidFill>
                  <a:schemeClr val="bg1"/>
                </a:solidFill>
              </a:rPr>
              <a:t>Serious Adverse event log</a:t>
            </a:r>
          </a:p>
          <a:p>
            <a:pPr marL="742950" lvl="1" indent="-285750">
              <a:buFont typeface="Wingdings" panose="05000000000000000000" pitchFamily="2" charset="2"/>
              <a:buChar char="Ø"/>
            </a:pPr>
            <a:r>
              <a:rPr lang="en-US" sz="1200" b="1" dirty="0">
                <a:solidFill>
                  <a:schemeClr val="bg1"/>
                </a:solidFill>
              </a:rPr>
              <a:t>Monitor visit log</a:t>
            </a:r>
          </a:p>
          <a:p>
            <a:pPr marL="171450" indent="-171450">
              <a:buFont typeface="Arial" panose="020B0604020202020204" pitchFamily="34" charset="0"/>
              <a:buChar char="•"/>
            </a:pPr>
            <a:r>
              <a:rPr lang="en-US" sz="1400" b="1" dirty="0">
                <a:solidFill>
                  <a:schemeClr val="bg1"/>
                </a:solidFill>
              </a:rPr>
              <a:t>Miscellaneous documents</a:t>
            </a:r>
          </a:p>
        </p:txBody>
      </p:sp>
    </p:spTree>
    <p:extLst>
      <p:ext uri="{BB962C8B-B14F-4D97-AF65-F5344CB8AC3E}">
        <p14:creationId xmlns:p14="http://schemas.microsoft.com/office/powerpoint/2010/main" val="291995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85D7C-FCEE-4457-A48A-80941F99783F}" type="slidenum">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2" name="Picture 1">
            <a:extLst>
              <a:ext uri="{FF2B5EF4-FFF2-40B4-BE49-F238E27FC236}">
                <a16:creationId xmlns:a16="http://schemas.microsoft.com/office/drawing/2014/main" id="{ADE4E161-405A-47B5-A8E1-A32D0DBD9A32}"/>
              </a:ext>
            </a:extLst>
          </p:cNvPr>
          <p:cNvPicPr>
            <a:picLocks noChangeAspect="1"/>
          </p:cNvPicPr>
          <p:nvPr/>
        </p:nvPicPr>
        <p:blipFill>
          <a:blip r:embed="rId2"/>
          <a:stretch>
            <a:fillRect/>
          </a:stretch>
        </p:blipFill>
        <p:spPr>
          <a:xfrm>
            <a:off x="1424927" y="561682"/>
            <a:ext cx="9990112" cy="5330490"/>
          </a:xfrm>
          <a:prstGeom prst="rect">
            <a:avLst/>
          </a:prstGeom>
        </p:spPr>
      </p:pic>
    </p:spTree>
    <p:extLst>
      <p:ext uri="{BB962C8B-B14F-4D97-AF65-F5344CB8AC3E}">
        <p14:creationId xmlns:p14="http://schemas.microsoft.com/office/powerpoint/2010/main" val="30214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16</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5" name="Rectangle 4">
            <a:extLst>
              <a:ext uri="{FF2B5EF4-FFF2-40B4-BE49-F238E27FC236}">
                <a16:creationId xmlns:a16="http://schemas.microsoft.com/office/drawing/2014/main" id="{53A9A03C-38B6-487E-AE07-3799F523161B}"/>
              </a:ext>
            </a:extLst>
          </p:cNvPr>
          <p:cNvSpPr/>
          <p:nvPr/>
        </p:nvSpPr>
        <p:spPr>
          <a:xfrm>
            <a:off x="2222334" y="19780"/>
            <a:ext cx="7911140" cy="461665"/>
          </a:xfrm>
          <a:prstGeom prst="rect">
            <a:avLst/>
          </a:prstGeom>
        </p:spPr>
        <p:txBody>
          <a:bodyPr wrap="none">
            <a:spAutoFit/>
          </a:bodyPr>
          <a:lstStyle/>
          <a:p>
            <a:r>
              <a:rPr lang="en-US" sz="2400" b="1" dirty="0">
                <a:latin typeface="Helvetica" panose="020B0604020202020204" pitchFamily="34" charset="0"/>
                <a:cs typeface="Helvetica" panose="020B0604020202020204" pitchFamily="34" charset="0"/>
              </a:rPr>
              <a:t>Essential Documents: Individual Participant Records</a:t>
            </a:r>
          </a:p>
        </p:txBody>
      </p:sp>
      <p:sp>
        <p:nvSpPr>
          <p:cNvPr id="9" name="Content Placeholder 5">
            <a:extLst>
              <a:ext uri="{FF2B5EF4-FFF2-40B4-BE49-F238E27FC236}">
                <a16:creationId xmlns:a16="http://schemas.microsoft.com/office/drawing/2014/main" id="{5BF25F44-C956-490F-8E68-279A4702F723}"/>
              </a:ext>
            </a:extLst>
          </p:cNvPr>
          <p:cNvSpPr txBox="1">
            <a:spLocks/>
          </p:cNvSpPr>
          <p:nvPr/>
        </p:nvSpPr>
        <p:spPr>
          <a:xfrm>
            <a:off x="854766" y="907607"/>
            <a:ext cx="12043680" cy="5042786"/>
          </a:xfrm>
          <a:prstGeom prst="rect">
            <a:avLst/>
          </a:prstGeom>
        </p:spPr>
        <p:txBody>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a:lnSpc>
                <a:spcPct val="100000"/>
              </a:lnSpc>
            </a:pPr>
            <a:r>
              <a:rPr lang="en-US" sz="2200" kern="0" dirty="0">
                <a:solidFill>
                  <a:schemeClr val="tx1"/>
                </a:solidFill>
                <a:latin typeface="Helvetica" panose="020B0604020202020204" pitchFamily="34" charset="0"/>
                <a:cs typeface="Helvetica" panose="020B0604020202020204" pitchFamily="34" charset="0"/>
              </a:rPr>
              <a:t>Source documentation: hospital records, notes, diaries, checklists, labs, X-rays, EKG, Pathology reports, etc.</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Signed and dated current IRB approved informed consent/ HIPAA form.</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Signed and dated reconsent form</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Signed Assent form/youth Assent</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Documentation of consent/Assent process/reconsent</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Eligibility checklist</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Drug accountability for oral drugs (IDAR)</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Adverse event log</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Concomitant medications log</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Serious adverse event form</a:t>
            </a:r>
          </a:p>
          <a:p>
            <a:pPr>
              <a:lnSpc>
                <a:spcPts val="2200"/>
              </a:lnSpc>
            </a:pPr>
            <a:r>
              <a:rPr lang="en-US" sz="2200" kern="0" dirty="0">
                <a:solidFill>
                  <a:schemeClr val="tx1"/>
                </a:solidFill>
                <a:latin typeface="Helvetica" panose="020B0604020202020204" pitchFamily="34" charset="0"/>
                <a:cs typeface="Helvetica" panose="020B0604020202020204" pitchFamily="34" charset="0"/>
              </a:rPr>
              <a:t>Coordinator notes for follow up visits</a:t>
            </a:r>
          </a:p>
        </p:txBody>
      </p:sp>
    </p:spTree>
    <p:extLst>
      <p:ext uri="{BB962C8B-B14F-4D97-AF65-F5344CB8AC3E}">
        <p14:creationId xmlns:p14="http://schemas.microsoft.com/office/powerpoint/2010/main" val="347639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85D7C-FCEE-4457-A48A-80941F99783F}" type="slidenum">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7" name="Content Placeholder 6">
            <a:extLst>
              <a:ext uri="{FF2B5EF4-FFF2-40B4-BE49-F238E27FC236}">
                <a16:creationId xmlns:a16="http://schemas.microsoft.com/office/drawing/2014/main" id="{88240737-ED11-2A46-8373-CECE91FB2F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823" y="654342"/>
            <a:ext cx="9527761" cy="5327126"/>
          </a:xfrm>
        </p:spPr>
      </p:pic>
    </p:spTree>
    <p:extLst>
      <p:ext uri="{BB962C8B-B14F-4D97-AF65-F5344CB8AC3E}">
        <p14:creationId xmlns:p14="http://schemas.microsoft.com/office/powerpoint/2010/main" val="59902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D947FE4-5060-46BD-BADE-FF42490EEEDC}"/>
              </a:ext>
            </a:extLst>
          </p:cNvPr>
          <p:cNvCxnSpPr/>
          <p:nvPr/>
        </p:nvCxnSpPr>
        <p:spPr>
          <a:xfrm>
            <a:off x="1524000" y="1143000"/>
            <a:ext cx="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6085" name="Picture 7">
            <a:extLst>
              <a:ext uri="{FF2B5EF4-FFF2-40B4-BE49-F238E27FC236}">
                <a16:creationId xmlns:a16="http://schemas.microsoft.com/office/drawing/2014/main" id="{3373DA06-A185-4F0C-82D9-776DAC591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84" y="101966"/>
            <a:ext cx="10223468" cy="665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19</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5733236"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UCLA Clinical and Translational Science Institute</a:t>
            </a:r>
          </a:p>
        </p:txBody>
      </p:sp>
      <p:sp>
        <p:nvSpPr>
          <p:cNvPr id="4" name="Rectangle 3">
            <a:extLst>
              <a:ext uri="{FF2B5EF4-FFF2-40B4-BE49-F238E27FC236}">
                <a16:creationId xmlns:a16="http://schemas.microsoft.com/office/drawing/2014/main" id="{73B7DCE6-DACA-4A51-BBE4-AD2E7552FE96}"/>
              </a:ext>
            </a:extLst>
          </p:cNvPr>
          <p:cNvSpPr/>
          <p:nvPr/>
        </p:nvSpPr>
        <p:spPr>
          <a:xfrm>
            <a:off x="666428" y="2394350"/>
            <a:ext cx="11377251" cy="739754"/>
          </a:xfrm>
          <a:prstGeom prst="rect">
            <a:avLst/>
          </a:prstGeom>
        </p:spPr>
        <p:txBody>
          <a:bodyPr wrap="square">
            <a:spAutoFit/>
          </a:bodyPr>
          <a:lstStyle/>
          <a:p>
            <a:pPr lvl="0">
              <a:lnSpc>
                <a:spcPct val="150000"/>
              </a:lnSpc>
              <a:buSzPts val="1000"/>
              <a:tabLst>
                <a:tab pos="457200" algn="l"/>
              </a:tabLst>
            </a:pPr>
            <a:r>
              <a:rPr lang="en-US" sz="3200" b="1" dirty="0">
                <a:latin typeface="Helvetica" panose="020B0604020202020204" pitchFamily="34" charset="0"/>
                <a:ea typeface="Times New Roman" panose="02020603050405020304" pitchFamily="18" charset="0"/>
                <a:cs typeface="Helvetica" panose="020B0604020202020204" pitchFamily="34" charset="0"/>
              </a:rPr>
              <a:t>Methods to ensure compliance with Federal regulations</a:t>
            </a:r>
            <a:endParaRPr lang="en-US" sz="3200" b="1" dirty="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0611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75E9-3692-497A-BF71-265AF76B183C}"/>
              </a:ext>
            </a:extLst>
          </p:cNvPr>
          <p:cNvSpPr>
            <a:spLocks noGrp="1"/>
          </p:cNvSpPr>
          <p:nvPr>
            <p:ph type="title"/>
          </p:nvPr>
        </p:nvSpPr>
        <p:spPr>
          <a:xfrm>
            <a:off x="838200" y="593725"/>
            <a:ext cx="10515600" cy="1325563"/>
          </a:xfrm>
        </p:spPr>
        <p:txBody>
          <a:bodyPr>
            <a:normAutofit fontScale="9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UCLA-CDU CFAR Clinical Science Core Training Workshop Series Objectives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A8FC6D4E-2BC6-42CB-9644-DE83698E1447}"/>
              </a:ext>
            </a:extLst>
          </p:cNvPr>
          <p:cNvSpPr>
            <a:spLocks noGrp="1"/>
          </p:cNvSpPr>
          <p:nvPr>
            <p:ph idx="1"/>
          </p:nvPr>
        </p:nvSpPr>
        <p:spPr>
          <a:xfrm>
            <a:off x="838200" y="2141537"/>
            <a:ext cx="10515600" cy="4351338"/>
          </a:xfrm>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Provide trainings covering the regulatory approval and study implementation aspects of biomedical, behavioral, and basic translational patient-oriented research in HIV</a:t>
            </a:r>
          </a:p>
          <a:p>
            <a:r>
              <a:rPr lang="en-US" dirty="0">
                <a:latin typeface="Helvetica Neue" panose="02000503000000020004" pitchFamily="2" charset="0"/>
                <a:ea typeface="Helvetica Neue" panose="02000503000000020004" pitchFamily="2" charset="0"/>
                <a:cs typeface="Helvetica Neue" panose="02000503000000020004" pitchFamily="2" charset="0"/>
              </a:rPr>
              <a:t>Foster new collaborations</a:t>
            </a:r>
          </a:p>
          <a:p>
            <a:r>
              <a:rPr lang="en-US" dirty="0">
                <a:latin typeface="Helvetica Neue" panose="02000503000000020004" pitchFamily="2" charset="0"/>
                <a:ea typeface="Helvetica Neue" panose="02000503000000020004" pitchFamily="2" charset="0"/>
                <a:cs typeface="Helvetica Neue" panose="02000503000000020004" pitchFamily="2" charset="0"/>
              </a:rPr>
              <a:t>Facilitate referrals to other CFAR and non-CFAR (e.g., CTSI) resources and investigators</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CB22F629-1827-E55C-CD13-046B13A26B63}"/>
              </a:ext>
            </a:extLst>
          </p:cNvPr>
          <p:cNvSpPr txBox="1"/>
          <p:nvPr/>
        </p:nvSpPr>
        <p:spPr>
          <a:xfrm>
            <a:off x="247426" y="6264275"/>
            <a:ext cx="69052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UCLA-CDU Center for AIDS Research (CFAR) NIH </a:t>
            </a:r>
            <a:r>
              <a:rPr kumimoji="0" lang="en-US" sz="1800" b="0" i="0" u="none" strike="noStrike" kern="1200" cap="none" spc="0" normalizeH="0" baseline="0" noProof="0" dirty="0">
                <a:ln>
                  <a:noFill/>
                </a:ln>
                <a:solidFill>
                  <a:srgbClr val="212121"/>
                </a:solidFill>
                <a:effectLst/>
                <a:uLnTx/>
                <a:uFillTx/>
                <a:latin typeface="Helvetica Neue" panose="02000503000000020004" pitchFamily="2" charset="0"/>
                <a:ea typeface="Helvetica Neue" panose="02000503000000020004" pitchFamily="2" charset="0"/>
                <a:cs typeface="Helvetica Neue" panose="02000503000000020004" pitchFamily="2" charset="0"/>
              </a:rPr>
              <a:t>P30 AI152501</a:t>
            </a:r>
            <a:r>
              <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42293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20</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Rectangle 3">
            <a:extLst>
              <a:ext uri="{FF2B5EF4-FFF2-40B4-BE49-F238E27FC236}">
                <a16:creationId xmlns:a16="http://schemas.microsoft.com/office/drawing/2014/main" id="{86216B24-9DF9-4501-9CB8-EAD14AAF137C}"/>
              </a:ext>
            </a:extLst>
          </p:cNvPr>
          <p:cNvSpPr/>
          <p:nvPr/>
        </p:nvSpPr>
        <p:spPr>
          <a:xfrm>
            <a:off x="1524869" y="4134551"/>
            <a:ext cx="8488414" cy="843821"/>
          </a:xfrm>
          <a:prstGeom prst="rect">
            <a:avLst/>
          </a:prstGeom>
        </p:spPr>
        <p:txBody>
          <a:bodyPr wrap="none">
            <a:spAutoFit/>
          </a:bodyPr>
          <a:lstStyle/>
          <a:p>
            <a:pPr marR="0" lvl="0">
              <a:spcBef>
                <a:spcPts val="125"/>
              </a:spcBef>
              <a:spcAft>
                <a:spcPts val="0"/>
              </a:spcAft>
              <a:buSzPts val="1350"/>
              <a:tabLst>
                <a:tab pos="131445" algn="l"/>
              </a:tabLst>
            </a:pPr>
            <a:r>
              <a:rPr lang="en-US" sz="2400" b="1" dirty="0">
                <a:latin typeface="Arial Black" panose="020B0A04020102020204" pitchFamily="34" charset="0"/>
                <a:ea typeface="Arial" panose="020B0604020202020204" pitchFamily="34" charset="0"/>
              </a:rPr>
              <a:t>As</a:t>
            </a:r>
            <a:r>
              <a:rPr lang="en-US" sz="2400" b="1" spc="70"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Sponsor</a:t>
            </a:r>
            <a:r>
              <a:rPr lang="en-US" sz="2400" b="1" spc="15" dirty="0">
                <a:latin typeface="Arial Black" panose="020B0A04020102020204" pitchFamily="34" charset="0"/>
                <a:ea typeface="Arial" panose="020B0604020202020204" pitchFamily="34" charset="0"/>
              </a:rPr>
              <a:t>-</a:t>
            </a:r>
            <a:r>
              <a:rPr lang="en-US" sz="2400" b="1" dirty="0">
                <a:latin typeface="Arial Black" panose="020B0A04020102020204" pitchFamily="34" charset="0"/>
                <a:ea typeface="Arial" panose="020B0604020202020204" pitchFamily="34" charset="0"/>
              </a:rPr>
              <a:t>Investigator,</a:t>
            </a:r>
            <a:r>
              <a:rPr lang="en-US" sz="2400" b="1" spc="-30"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YOU</a:t>
            </a:r>
            <a:r>
              <a:rPr lang="en-US" sz="2400" b="1" spc="-5"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are</a:t>
            </a:r>
            <a:r>
              <a:rPr lang="en-US" sz="2400" b="1" spc="20"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responsible</a:t>
            </a:r>
            <a:r>
              <a:rPr lang="en-US" sz="2400" b="1" spc="-30"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for </a:t>
            </a:r>
          </a:p>
          <a:p>
            <a:pPr marR="0" lvl="0">
              <a:spcBef>
                <a:spcPts val="125"/>
              </a:spcBef>
              <a:spcAft>
                <a:spcPts val="0"/>
              </a:spcAft>
              <a:buSzPts val="1350"/>
              <a:tabLst>
                <a:tab pos="131445" algn="l"/>
              </a:tabLst>
            </a:pPr>
            <a:r>
              <a:rPr lang="en-US" sz="2400" b="1" dirty="0">
                <a:latin typeface="Arial Black" panose="020B0A04020102020204" pitchFamily="34" charset="0"/>
                <a:ea typeface="Arial" panose="020B0604020202020204" pitchFamily="34" charset="0"/>
              </a:rPr>
              <a:t>             monitoring</a:t>
            </a:r>
            <a:r>
              <a:rPr lang="en-US" sz="2400" b="1" spc="-30"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your</a:t>
            </a:r>
            <a:r>
              <a:rPr lang="en-US" sz="2400" b="1" spc="25" dirty="0">
                <a:latin typeface="Arial Black" panose="020B0A04020102020204" pitchFamily="34" charset="0"/>
                <a:ea typeface="Arial" panose="020B0604020202020204" pitchFamily="34" charset="0"/>
              </a:rPr>
              <a:t> </a:t>
            </a:r>
            <a:r>
              <a:rPr lang="en-US" sz="2400" b="1" dirty="0">
                <a:latin typeface="Arial Black" panose="020B0A04020102020204" pitchFamily="34" charset="0"/>
                <a:ea typeface="Arial" panose="020B0604020202020204" pitchFamily="34" charset="0"/>
              </a:rPr>
              <a:t>own</a:t>
            </a:r>
            <a:r>
              <a:rPr lang="en-US" sz="2400" b="1" spc="-15" dirty="0">
                <a:latin typeface="Arial Black" panose="020B0A04020102020204" pitchFamily="34" charset="0"/>
                <a:ea typeface="Arial" panose="020B0604020202020204" pitchFamily="34" charset="0"/>
              </a:rPr>
              <a:t> </a:t>
            </a:r>
            <a:r>
              <a:rPr lang="en-US" sz="2400" b="1" spc="-10" dirty="0">
                <a:latin typeface="Arial Black" panose="020B0A04020102020204" pitchFamily="34" charset="0"/>
                <a:ea typeface="Arial" panose="020B0604020202020204" pitchFamily="34" charset="0"/>
              </a:rPr>
              <a:t>study!</a:t>
            </a:r>
            <a:endParaRPr lang="en-US" sz="2400" dirty="0">
              <a:latin typeface="Arial Black" panose="020B0A040201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802AF6D5-4408-45EC-954D-5D9C1BB12E2C}"/>
              </a:ext>
            </a:extLst>
          </p:cNvPr>
          <p:cNvSpPr txBox="1"/>
          <p:nvPr/>
        </p:nvSpPr>
        <p:spPr>
          <a:xfrm>
            <a:off x="171857" y="797616"/>
            <a:ext cx="11848285" cy="1015663"/>
          </a:xfrm>
          <a:prstGeom prst="rect">
            <a:avLst/>
          </a:prstGeom>
          <a:noFill/>
        </p:spPr>
        <p:txBody>
          <a:bodyPr wrap="square" rtlCol="0">
            <a:spAutoFit/>
          </a:bodyPr>
          <a:lstStyle/>
          <a:p>
            <a:pPr>
              <a:lnSpc>
                <a:spcPct val="150000"/>
              </a:lnSpc>
            </a:pPr>
            <a:r>
              <a:rPr lang="en-US" sz="2400" b="1" dirty="0">
                <a:latin typeface="Helvetica" panose="020B0604020202020204" pitchFamily="34" charset="0"/>
                <a:cs typeface="Helvetica" panose="020B0604020202020204" pitchFamily="34" charset="0"/>
              </a:rPr>
              <a:t>NIH Policy for Data and Safety Monitoring</a:t>
            </a:r>
            <a:endParaRPr lang="en-US" sz="2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System for appropriate oversight and monitoring of the conduct of clinical trials</a:t>
            </a:r>
          </a:p>
        </p:txBody>
      </p:sp>
      <p:sp>
        <p:nvSpPr>
          <p:cNvPr id="11" name="TextBox 10">
            <a:extLst>
              <a:ext uri="{FF2B5EF4-FFF2-40B4-BE49-F238E27FC236}">
                <a16:creationId xmlns:a16="http://schemas.microsoft.com/office/drawing/2014/main" id="{71F99A4C-AEA4-48A3-8825-DEEEAE1EF242}"/>
              </a:ext>
            </a:extLst>
          </p:cNvPr>
          <p:cNvSpPr txBox="1"/>
          <p:nvPr/>
        </p:nvSpPr>
        <p:spPr>
          <a:xfrm>
            <a:off x="53009" y="2359893"/>
            <a:ext cx="11182026" cy="830997"/>
          </a:xfrm>
          <a:prstGeom prst="rect">
            <a:avLst/>
          </a:prstGeom>
          <a:noFill/>
        </p:spPr>
        <p:txBody>
          <a:bodyPr wrap="square" rtlCol="0">
            <a:spAutoFit/>
          </a:bodyPr>
          <a:lstStyle/>
          <a:p>
            <a:r>
              <a:rPr lang="en-US" sz="2400" b="1" dirty="0">
                <a:latin typeface="Helvetica" panose="020B0604020202020204" pitchFamily="34" charset="0"/>
                <a:cs typeface="Helvetica" panose="020B0604020202020204" pitchFamily="34" charset="0"/>
              </a:rPr>
              <a:t>FDA guidance</a:t>
            </a:r>
          </a:p>
          <a:p>
            <a:pPr marL="285750" indent="-285750" algn="just">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Sponsors can use a variety of approaches</a:t>
            </a:r>
          </a:p>
        </p:txBody>
      </p:sp>
      <p:sp>
        <p:nvSpPr>
          <p:cNvPr id="12" name="TextBox 11">
            <a:extLst>
              <a:ext uri="{FF2B5EF4-FFF2-40B4-BE49-F238E27FC236}">
                <a16:creationId xmlns:a16="http://schemas.microsoft.com/office/drawing/2014/main" id="{B7365EF2-4837-4D31-8804-0D1059FFAF86}"/>
              </a:ext>
            </a:extLst>
          </p:cNvPr>
          <p:cNvSpPr txBox="1"/>
          <p:nvPr/>
        </p:nvSpPr>
        <p:spPr>
          <a:xfrm>
            <a:off x="1193370" y="106930"/>
            <a:ext cx="10248575"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Methods to ensure compliance with Federal Regulations: Monitoring Clinical Trials</a:t>
            </a:r>
          </a:p>
        </p:txBody>
      </p:sp>
    </p:spTree>
    <p:extLst>
      <p:ext uri="{BB962C8B-B14F-4D97-AF65-F5344CB8AC3E}">
        <p14:creationId xmlns:p14="http://schemas.microsoft.com/office/powerpoint/2010/main" val="130227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21</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E4CDBCC5-4FE3-4291-BB1F-715C641BFA36}"/>
              </a:ext>
            </a:extLst>
          </p:cNvPr>
          <p:cNvSpPr txBox="1"/>
          <p:nvPr/>
        </p:nvSpPr>
        <p:spPr>
          <a:xfrm>
            <a:off x="602959" y="1054207"/>
            <a:ext cx="10986081" cy="4154984"/>
          </a:xfrm>
          <a:prstGeom prst="rect">
            <a:avLst/>
          </a:prstGeom>
          <a:noFill/>
        </p:spPr>
        <p:txBody>
          <a:bodyPr wrap="square" rtlCol="0">
            <a:spAutoFit/>
          </a:bodyPr>
          <a:lstStyle/>
          <a:p>
            <a:r>
              <a:rPr lang="en-US" sz="2400" b="1" dirty="0">
                <a:latin typeface="Helvetica" panose="020B0604020202020204" pitchFamily="34" charset="0"/>
                <a:cs typeface="Helvetica" panose="020B0604020202020204" pitchFamily="34" charset="0"/>
              </a:rPr>
              <a:t>Risk based monitoring: </a:t>
            </a:r>
            <a:r>
              <a:rPr lang="en-US" sz="2400" dirty="0">
                <a:latin typeface="Helvetica" panose="020B0604020202020204" pitchFamily="34" charset="0"/>
                <a:cs typeface="Helvetica" panose="020B0604020202020204" pitchFamily="34" charset="0"/>
              </a:rPr>
              <a:t>focus on critical, data, documents, and processes</a:t>
            </a:r>
          </a:p>
          <a:p>
            <a:endParaRPr lang="en-US" sz="24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Eligibility criteria</a:t>
            </a: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Informed consent</a:t>
            </a: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Safety</a:t>
            </a: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Investigational drug accountability</a:t>
            </a: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Regulatory documents (Delegation of authority log (DOA), approval notices from and annual reports to appropriate regulatory agencies)</a:t>
            </a: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Timely assessment of adverse events/timely reporting of Serious Adverse Events</a:t>
            </a:r>
          </a:p>
          <a:p>
            <a:pPr marL="342900" indent="-34290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Source data verification</a:t>
            </a:r>
          </a:p>
        </p:txBody>
      </p:sp>
      <p:sp>
        <p:nvSpPr>
          <p:cNvPr id="5" name="TextBox 4">
            <a:extLst>
              <a:ext uri="{FF2B5EF4-FFF2-40B4-BE49-F238E27FC236}">
                <a16:creationId xmlns:a16="http://schemas.microsoft.com/office/drawing/2014/main" id="{26C1E4B2-9406-460B-A07C-7D00CF6392EA}"/>
              </a:ext>
            </a:extLst>
          </p:cNvPr>
          <p:cNvSpPr txBox="1"/>
          <p:nvPr/>
        </p:nvSpPr>
        <p:spPr>
          <a:xfrm>
            <a:off x="1255363" y="69742"/>
            <a:ext cx="10248575" cy="400110"/>
          </a:xfrm>
          <a:prstGeom prst="rect">
            <a:avLst/>
          </a:prstGeom>
          <a:noFill/>
        </p:spPr>
        <p:txBody>
          <a:bodyPr wrap="none" rtlCol="0">
            <a:spAutoFit/>
          </a:bodyPr>
          <a:lstStyle/>
          <a:p>
            <a:pPr lvl="0"/>
            <a:r>
              <a:rPr lang="en-US" sz="2000" b="1" dirty="0">
                <a:solidFill>
                  <a:srgbClr val="000000"/>
                </a:solidFill>
                <a:latin typeface="Helvetica" panose="020B0604020202020204" pitchFamily="34" charset="0"/>
                <a:cs typeface="Helvetica" panose="020B0604020202020204" pitchFamily="34" charset="0"/>
              </a:rPr>
              <a:t>Methods to ensure compliance with Federal Regulations: Monitoring Clinical Trials</a:t>
            </a:r>
          </a:p>
        </p:txBody>
      </p:sp>
    </p:spTree>
    <p:extLst>
      <p:ext uri="{BB962C8B-B14F-4D97-AF65-F5344CB8AC3E}">
        <p14:creationId xmlns:p14="http://schemas.microsoft.com/office/powerpoint/2010/main" val="210141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22</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5" name="TextBox 4">
            <a:extLst>
              <a:ext uri="{FF2B5EF4-FFF2-40B4-BE49-F238E27FC236}">
                <a16:creationId xmlns:a16="http://schemas.microsoft.com/office/drawing/2014/main" id="{26C1E4B2-9406-460B-A07C-7D00CF6392EA}"/>
              </a:ext>
            </a:extLst>
          </p:cNvPr>
          <p:cNvSpPr txBox="1"/>
          <p:nvPr/>
        </p:nvSpPr>
        <p:spPr>
          <a:xfrm>
            <a:off x="1255363" y="69742"/>
            <a:ext cx="10248575" cy="400110"/>
          </a:xfrm>
          <a:prstGeom prst="rect">
            <a:avLst/>
          </a:prstGeom>
          <a:noFill/>
        </p:spPr>
        <p:txBody>
          <a:bodyPr wrap="none" rtlCol="0">
            <a:spAutoFit/>
          </a:bodyPr>
          <a:lstStyle/>
          <a:p>
            <a:pPr lvl="0"/>
            <a:r>
              <a:rPr lang="en-US" sz="2000" b="1" dirty="0">
                <a:solidFill>
                  <a:srgbClr val="000000"/>
                </a:solidFill>
                <a:latin typeface="Helvetica" panose="020B0604020202020204" pitchFamily="34" charset="0"/>
                <a:cs typeface="Helvetica" panose="020B0604020202020204" pitchFamily="34" charset="0"/>
              </a:rPr>
              <a:t>Methods to ensure compliance with Federal Regulations: Monitoring Clinical Trials</a:t>
            </a:r>
          </a:p>
        </p:txBody>
      </p:sp>
      <p:sp>
        <p:nvSpPr>
          <p:cNvPr id="6" name="TextBox 5">
            <a:extLst>
              <a:ext uri="{FF2B5EF4-FFF2-40B4-BE49-F238E27FC236}">
                <a16:creationId xmlns:a16="http://schemas.microsoft.com/office/drawing/2014/main" id="{1CA4FBE9-3BEA-4E9E-9CCF-3DE25145E861}"/>
              </a:ext>
            </a:extLst>
          </p:cNvPr>
          <p:cNvSpPr txBox="1"/>
          <p:nvPr/>
        </p:nvSpPr>
        <p:spPr>
          <a:xfrm>
            <a:off x="159026" y="1026698"/>
            <a:ext cx="11708295" cy="3785652"/>
          </a:xfrm>
          <a:prstGeom prst="rect">
            <a:avLst/>
          </a:prstGeom>
          <a:noFill/>
        </p:spPr>
        <p:txBody>
          <a:bodyPr wrap="square" numCol="1" rtlCol="0">
            <a:spAutoFit/>
          </a:bodyPr>
          <a:lstStyle/>
          <a:p>
            <a:r>
              <a:rPr lang="en-US" sz="2000" dirty="0">
                <a:solidFill>
                  <a:srgbClr val="0070C0"/>
                </a:solidFill>
                <a:latin typeface="Arial Black" panose="020B0A04020102020204" pitchFamily="34" charset="0"/>
                <a:cs typeface="Helvetica"/>
              </a:rPr>
              <a:t>		</a:t>
            </a:r>
            <a:r>
              <a:rPr lang="en-US" sz="2400" b="1" u="sng" dirty="0">
                <a:latin typeface="Helvetica" panose="020B0604020202020204" pitchFamily="34" charset="0"/>
                <a:cs typeface="Helvetica" panose="020B0604020202020204" pitchFamily="34" charset="0"/>
              </a:rPr>
              <a:t>Common Monitoring and Audit Findings</a:t>
            </a:r>
          </a:p>
          <a:p>
            <a:endParaRPr lang="en-US" sz="24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Patient does not meet eligibility criteria </a:t>
            </a:r>
            <a:r>
              <a:rPr lang="en-US" sz="1600" dirty="0">
                <a:latin typeface="Helvetica" panose="020B0604020202020204" pitchFamily="34" charset="0"/>
                <a:cs typeface="Helvetica" panose="020B0604020202020204" pitchFamily="34" charset="0"/>
              </a:rPr>
              <a:t>21 CFR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312.60</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812.100</a:t>
            </a:r>
            <a:endParaRPr lang="en-US" sz="16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Failure to meet regulatory requirements for consent </a:t>
            </a:r>
            <a:r>
              <a:rPr lang="en-US" sz="1600" dirty="0">
                <a:latin typeface="Helvetica" panose="020B0604020202020204" pitchFamily="34" charset="0"/>
                <a:cs typeface="Helvetica" panose="020B0604020202020204" pitchFamily="34" charset="0"/>
              </a:rPr>
              <a:t>21 CFR 50.20, 50.25, 50.27</a:t>
            </a: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Failure to comply with Institutional Review Board (IRB) approval and re-approval guidelines </a:t>
            </a:r>
            <a:r>
              <a:rPr lang="en-US" sz="1600" dirty="0">
                <a:latin typeface="Helvetica" panose="020B0604020202020204" pitchFamily="34" charset="0"/>
                <a:cs typeface="Helvetica" panose="020B0604020202020204" pitchFamily="34" charset="0"/>
              </a:rPr>
              <a:t>21 CFR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312.66</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812.62</a:t>
            </a:r>
            <a:endParaRPr lang="en-US" sz="16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Failure to properly maintain an FDA IND </a:t>
            </a:r>
            <a:r>
              <a:rPr lang="en-US" sz="1600" dirty="0">
                <a:latin typeface="Helvetica" panose="020B0604020202020204" pitchFamily="34" charset="0"/>
                <a:cs typeface="Helvetica" panose="020B0604020202020204" pitchFamily="34" charset="0"/>
              </a:rPr>
              <a:t>21 CFR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312.56</a:t>
            </a:r>
            <a:r>
              <a:rPr lang="en-US" sz="1600" spc="-2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spc="-25"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(c)</a:t>
            </a:r>
            <a:endParaRPr lang="en-US" sz="16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Inadequate drug accountability records </a:t>
            </a:r>
            <a:r>
              <a:rPr lang="en-US" sz="1600" dirty="0">
                <a:latin typeface="Helvetica" panose="020B0604020202020204" pitchFamily="34" charset="0"/>
                <a:cs typeface="Helvetica" panose="020B0604020202020204" pitchFamily="34" charset="0"/>
              </a:rPr>
              <a:t>21 CFR </a:t>
            </a:r>
            <a:r>
              <a:rPr lang="en-US" sz="1600" spc="-10" dirty="0">
                <a:latin typeface="Helvetica" panose="020B0604020202020204" pitchFamily="34" charset="0"/>
                <a:ea typeface="Calibri" panose="020F0502020204030204" pitchFamily="34" charset="0"/>
                <a:cs typeface="Helvetica" panose="020B0604020202020204" pitchFamily="34" charset="0"/>
              </a:rPr>
              <a:t>3</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12.59</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312.62</a:t>
            </a:r>
            <a:r>
              <a:rPr lang="en-US" sz="1600" spc="-3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(a)</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5"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812.140</a:t>
            </a:r>
            <a:endParaRPr lang="en-US" sz="16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Failure to adequately document/report adverse events </a:t>
            </a:r>
            <a:r>
              <a:rPr lang="en-US" sz="1600" dirty="0">
                <a:latin typeface="Helvetica" panose="020B0604020202020204" pitchFamily="34" charset="0"/>
                <a:cs typeface="Helvetica" panose="020B0604020202020204" pitchFamily="34" charset="0"/>
              </a:rPr>
              <a:t>21CFR 312.32, 812.150</a:t>
            </a:r>
          </a:p>
          <a:p>
            <a:pPr marL="380990" indent="-38099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Treatment deviation from protocol affecting subject safety </a:t>
            </a:r>
            <a:r>
              <a:rPr lang="en-US" sz="1600" dirty="0">
                <a:latin typeface="Helvetica" panose="020B0604020202020204" pitchFamily="34" charset="0"/>
                <a:cs typeface="Helvetica" panose="020B0604020202020204" pitchFamily="34" charset="0"/>
              </a:rPr>
              <a:t>21 CFR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312.60</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812.100</a:t>
            </a:r>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69655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23</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6" name="TextBox 5">
            <a:extLst>
              <a:ext uri="{FF2B5EF4-FFF2-40B4-BE49-F238E27FC236}">
                <a16:creationId xmlns:a16="http://schemas.microsoft.com/office/drawing/2014/main" id="{1CA4FBE9-3BEA-4E9E-9CCF-3DE25145E861}"/>
              </a:ext>
            </a:extLst>
          </p:cNvPr>
          <p:cNvSpPr txBox="1"/>
          <p:nvPr/>
        </p:nvSpPr>
        <p:spPr>
          <a:xfrm>
            <a:off x="-252680" y="724316"/>
            <a:ext cx="11077160" cy="481157"/>
          </a:xfrm>
          <a:prstGeom prst="rect">
            <a:avLst/>
          </a:prstGeom>
          <a:noFill/>
        </p:spPr>
        <p:txBody>
          <a:bodyPr wrap="square" numCol="1" rtlCol="0">
            <a:spAutoFit/>
          </a:bodyPr>
          <a:lstStyle/>
          <a:p>
            <a:pPr>
              <a:lnSpc>
                <a:spcPct val="140000"/>
              </a:lnSpc>
            </a:pPr>
            <a:r>
              <a:rPr lang="en-US" sz="2000" dirty="0">
                <a:solidFill>
                  <a:srgbClr val="0070C0"/>
                </a:solidFill>
                <a:latin typeface="Arial Black" panose="020B0A04020102020204" pitchFamily="34" charset="0"/>
                <a:cs typeface="Helvetica"/>
              </a:rPr>
              <a:t>		</a:t>
            </a:r>
            <a:endParaRPr lang="en-US" sz="2800" b="1" u="sng" dirty="0">
              <a:solidFill>
                <a:srgbClr val="00B0F0"/>
              </a:solidFill>
              <a:latin typeface="Helvetica" panose="020B0604020202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617FBD5C-6C3B-4AF4-A174-6C230BA0333E}"/>
              </a:ext>
            </a:extLst>
          </p:cNvPr>
          <p:cNvSpPr/>
          <p:nvPr/>
        </p:nvSpPr>
        <p:spPr>
          <a:xfrm>
            <a:off x="2291444" y="-95836"/>
            <a:ext cx="7313836" cy="550151"/>
          </a:xfrm>
          <a:prstGeom prst="rect">
            <a:avLst/>
          </a:prstGeom>
        </p:spPr>
        <p:txBody>
          <a:bodyPr wrap="square">
            <a:spAutoFit/>
          </a:bodyPr>
          <a:lstStyle/>
          <a:p>
            <a:pPr lvl="0">
              <a:lnSpc>
                <a:spcPct val="140000"/>
              </a:lnSpc>
            </a:pPr>
            <a:r>
              <a:rPr lang="en-US" sz="2400" b="1" dirty="0">
                <a:latin typeface="Helvetica" panose="020B0604020202020204" pitchFamily="34" charset="0"/>
                <a:cs typeface="Helvetica" panose="020B0604020202020204" pitchFamily="34" charset="0"/>
              </a:rPr>
              <a:t>Monitoring and Audit Findings: What to do after?</a:t>
            </a:r>
          </a:p>
        </p:txBody>
      </p:sp>
      <p:sp>
        <p:nvSpPr>
          <p:cNvPr id="7" name="Rectangle 6">
            <a:extLst>
              <a:ext uri="{FF2B5EF4-FFF2-40B4-BE49-F238E27FC236}">
                <a16:creationId xmlns:a16="http://schemas.microsoft.com/office/drawing/2014/main" id="{01CB7486-6CE1-4913-8B50-BACFFA77A41E}"/>
              </a:ext>
            </a:extLst>
          </p:cNvPr>
          <p:cNvSpPr/>
          <p:nvPr/>
        </p:nvSpPr>
        <p:spPr>
          <a:xfrm>
            <a:off x="564873" y="1113590"/>
            <a:ext cx="11280913" cy="3108543"/>
          </a:xfrm>
          <a:prstGeom prst="rect">
            <a:avLst/>
          </a:prstGeom>
        </p:spPr>
        <p:txBody>
          <a:bodyPr wrap="square">
            <a:spAutoFit/>
          </a:bodyPr>
          <a:lstStyle/>
          <a:p>
            <a:pPr lvl="0"/>
            <a:endParaRPr lang="en-US" sz="2800" b="1" dirty="0">
              <a:solidFill>
                <a:srgbClr val="00B0F0"/>
              </a:solidFill>
              <a:latin typeface="Helvetica" panose="020B0604020202020204" pitchFamily="34" charset="0"/>
              <a:cs typeface="Helvetica" panose="020B0604020202020204" pitchFamily="34" charset="0"/>
            </a:endParaRPr>
          </a:p>
          <a:p>
            <a:pPr marL="380990" lvl="0" indent="-380990">
              <a:buFont typeface="Wingdings" panose="05000000000000000000" pitchFamily="2" charset="2"/>
              <a:buChar char="Ø"/>
            </a:pPr>
            <a:r>
              <a:rPr lang="en-US" sz="2800" dirty="0">
                <a:latin typeface="Helvetica" panose="020B0604020202020204" pitchFamily="34" charset="0"/>
                <a:cs typeface="Helvetica" panose="020B0604020202020204" pitchFamily="34" charset="0"/>
              </a:rPr>
              <a:t>Respond to queries in monitoring/audit report.  </a:t>
            </a:r>
          </a:p>
          <a:p>
            <a:pPr marL="380990" lvl="0" indent="-380990">
              <a:buFont typeface="Wingdings" panose="05000000000000000000" pitchFamily="2" charset="2"/>
              <a:buChar char="Ø"/>
            </a:pPr>
            <a:r>
              <a:rPr lang="en-US" sz="2800" dirty="0">
                <a:latin typeface="Helvetica" panose="020B0604020202020204" pitchFamily="34" charset="0"/>
                <a:cs typeface="Helvetica" panose="020B0604020202020204" pitchFamily="34" charset="0"/>
              </a:rPr>
              <a:t>Make necessary corrections</a:t>
            </a:r>
          </a:p>
          <a:p>
            <a:pPr marL="380990" lvl="0" indent="-380990">
              <a:buFont typeface="Wingdings" panose="05000000000000000000" pitchFamily="2" charset="2"/>
              <a:buChar char="Ø"/>
            </a:pPr>
            <a:r>
              <a:rPr lang="en-US" sz="2800" dirty="0">
                <a:latin typeface="Helvetica" panose="020B0604020202020204" pitchFamily="34" charset="0"/>
                <a:cs typeface="Helvetica" panose="020B0604020202020204" pitchFamily="34" charset="0"/>
              </a:rPr>
              <a:t>File missing source documents.</a:t>
            </a:r>
          </a:p>
          <a:p>
            <a:pPr marL="380990" lvl="0" indent="-380990">
              <a:buFont typeface="Wingdings" panose="05000000000000000000" pitchFamily="2" charset="2"/>
              <a:buChar char="Ø"/>
            </a:pPr>
            <a:r>
              <a:rPr lang="en-US" sz="2800" dirty="0">
                <a:latin typeface="Helvetica" panose="020B0604020202020204" pitchFamily="34" charset="0"/>
                <a:cs typeface="Helvetica" panose="020B0604020202020204" pitchFamily="34" charset="0"/>
              </a:rPr>
              <a:t>Assess root cause</a:t>
            </a:r>
          </a:p>
          <a:p>
            <a:pPr marL="380990" lvl="0" indent="-380990">
              <a:buFont typeface="Wingdings" panose="05000000000000000000" pitchFamily="2" charset="2"/>
              <a:buChar char="Ø"/>
            </a:pPr>
            <a:r>
              <a:rPr lang="en-US" sz="2800" dirty="0">
                <a:latin typeface="Helvetica" panose="020B0604020202020204" pitchFamily="34" charset="0"/>
                <a:cs typeface="Helvetica" panose="020B0604020202020204" pitchFamily="34" charset="0"/>
              </a:rPr>
              <a:t>Establish CAPA </a:t>
            </a:r>
          </a:p>
          <a:p>
            <a:pPr marL="380990" lvl="0" indent="-380990">
              <a:buFont typeface="Wingdings" panose="05000000000000000000" pitchFamily="2" charset="2"/>
              <a:buChar char="Ø"/>
            </a:pPr>
            <a:r>
              <a:rPr lang="en-US" sz="2800" dirty="0">
                <a:latin typeface="Helvetica" panose="020B0604020202020204" pitchFamily="34" charset="0"/>
                <a:cs typeface="Helvetica" panose="020B0604020202020204" pitchFamily="34" charset="0"/>
              </a:rPr>
              <a:t>Update policies and procedures to avoid repetition of issues</a:t>
            </a:r>
          </a:p>
        </p:txBody>
      </p:sp>
    </p:spTree>
    <p:extLst>
      <p:ext uri="{BB962C8B-B14F-4D97-AF65-F5344CB8AC3E}">
        <p14:creationId xmlns:p14="http://schemas.microsoft.com/office/powerpoint/2010/main" val="153271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24</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5" name="TextBox 4">
            <a:extLst>
              <a:ext uri="{FF2B5EF4-FFF2-40B4-BE49-F238E27FC236}">
                <a16:creationId xmlns:a16="http://schemas.microsoft.com/office/drawing/2014/main" id="{AE212039-C67E-4983-8326-846BA6B8D79A}"/>
              </a:ext>
            </a:extLst>
          </p:cNvPr>
          <p:cNvSpPr txBox="1"/>
          <p:nvPr/>
        </p:nvSpPr>
        <p:spPr>
          <a:xfrm>
            <a:off x="584715" y="63964"/>
            <a:ext cx="11022569" cy="400110"/>
          </a:xfrm>
          <a:prstGeom prst="rect">
            <a:avLst/>
          </a:prstGeom>
          <a:noFill/>
        </p:spPr>
        <p:txBody>
          <a:bodyPr wrap="none" rtlCol="0">
            <a:spAutoFit/>
          </a:bodyPr>
          <a:lstStyle/>
          <a:p>
            <a:pPr lvl="0"/>
            <a:r>
              <a:rPr lang="en-US" sz="2000" b="1" dirty="0">
                <a:solidFill>
                  <a:srgbClr val="000000"/>
                </a:solidFill>
                <a:latin typeface="Helvetica" panose="020B0604020202020204" pitchFamily="34" charset="0"/>
                <a:cs typeface="Helvetica" panose="020B0604020202020204" pitchFamily="34" charset="0"/>
              </a:rPr>
              <a:t>Methods to ensure compliance with Federal Regulations: Good Documentation Practices</a:t>
            </a:r>
          </a:p>
        </p:txBody>
      </p:sp>
      <p:sp>
        <p:nvSpPr>
          <p:cNvPr id="6" name="TextBox 5">
            <a:extLst>
              <a:ext uri="{FF2B5EF4-FFF2-40B4-BE49-F238E27FC236}">
                <a16:creationId xmlns:a16="http://schemas.microsoft.com/office/drawing/2014/main" id="{93F4C7D3-7068-442A-A3BC-A32794DA6646}"/>
              </a:ext>
            </a:extLst>
          </p:cNvPr>
          <p:cNvSpPr txBox="1"/>
          <p:nvPr/>
        </p:nvSpPr>
        <p:spPr>
          <a:xfrm>
            <a:off x="955351" y="353543"/>
            <a:ext cx="9876102" cy="4886722"/>
          </a:xfrm>
          <a:prstGeom prst="rect">
            <a:avLst/>
          </a:prstGeom>
          <a:noFill/>
        </p:spPr>
        <p:txBody>
          <a:bodyPr wrap="none" rtlCol="0">
            <a:spAutoFit/>
          </a:bodyPr>
          <a:lstStyle/>
          <a:p>
            <a:pPr>
              <a:lnSpc>
                <a:spcPct val="200000"/>
              </a:lnSpc>
            </a:pPr>
            <a:r>
              <a:rPr lang="en-US" sz="3200" b="1" dirty="0">
                <a:solidFill>
                  <a:srgbClr val="00B0F0"/>
                </a:solidFill>
                <a:latin typeface="Helvetica" panose="020B0604020202020204" pitchFamily="34" charset="0"/>
                <a:cs typeface="Helvetica" panose="020B0604020202020204" pitchFamily="34" charset="0"/>
              </a:rPr>
              <a:t>                                    </a:t>
            </a:r>
            <a:r>
              <a:rPr lang="en-US" sz="3200" b="1" u="sng" dirty="0">
                <a:latin typeface="Helvetica" panose="020B0604020202020204" pitchFamily="34" charset="0"/>
                <a:cs typeface="Helvetica" panose="020B0604020202020204" pitchFamily="34" charset="0"/>
              </a:rPr>
              <a:t>ALCOA-C</a:t>
            </a:r>
          </a:p>
          <a:p>
            <a:pPr marL="285750" indent="-285750">
              <a:lnSpc>
                <a:spcPct val="150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A- </a:t>
            </a:r>
            <a:r>
              <a:rPr lang="en-US" sz="2400" u="sng" dirty="0">
                <a:latin typeface="Helvetica" panose="020B0604020202020204" pitchFamily="34" charset="0"/>
                <a:cs typeface="Helvetica" panose="020B0604020202020204" pitchFamily="34" charset="0"/>
              </a:rPr>
              <a:t>A</a:t>
            </a:r>
            <a:r>
              <a:rPr lang="en-US" sz="2400" dirty="0">
                <a:latin typeface="Helvetica" panose="020B0604020202020204" pitchFamily="34" charset="0"/>
                <a:cs typeface="Helvetica" panose="020B0604020202020204" pitchFamily="34" charset="0"/>
              </a:rPr>
              <a:t>ttributable</a:t>
            </a:r>
          </a:p>
          <a:p>
            <a:pPr marL="285750" indent="-285750">
              <a:lnSpc>
                <a:spcPct val="150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L- </a:t>
            </a:r>
            <a:r>
              <a:rPr lang="en-US" sz="2400" u="sng" dirty="0">
                <a:latin typeface="Helvetica" panose="020B0604020202020204" pitchFamily="34" charset="0"/>
                <a:cs typeface="Helvetica" panose="020B0604020202020204" pitchFamily="34" charset="0"/>
              </a:rPr>
              <a:t>L</a:t>
            </a:r>
            <a:r>
              <a:rPr lang="en-US" sz="2400" dirty="0">
                <a:latin typeface="Helvetica" panose="020B0604020202020204" pitchFamily="34" charset="0"/>
                <a:cs typeface="Helvetica" panose="020B0604020202020204" pitchFamily="34" charset="0"/>
              </a:rPr>
              <a:t>egible</a:t>
            </a:r>
          </a:p>
          <a:p>
            <a:pPr marL="285750" indent="-285750">
              <a:lnSpc>
                <a:spcPct val="150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C- </a:t>
            </a:r>
            <a:r>
              <a:rPr lang="en-US" sz="2400" u="sng" dirty="0">
                <a:latin typeface="Helvetica" panose="020B0604020202020204" pitchFamily="34" charset="0"/>
                <a:cs typeface="Helvetica" panose="020B0604020202020204" pitchFamily="34" charset="0"/>
              </a:rPr>
              <a:t>C</a:t>
            </a:r>
            <a:r>
              <a:rPr lang="en-US" sz="2400" dirty="0">
                <a:latin typeface="Helvetica" panose="020B0604020202020204" pitchFamily="34" charset="0"/>
                <a:cs typeface="Helvetica" panose="020B0604020202020204" pitchFamily="34" charset="0"/>
              </a:rPr>
              <a:t>ontemporaneous</a:t>
            </a:r>
          </a:p>
          <a:p>
            <a:pPr marL="285750" indent="-285750">
              <a:lnSpc>
                <a:spcPct val="150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O- </a:t>
            </a:r>
            <a:r>
              <a:rPr lang="en-US" sz="2400" u="sng" dirty="0">
                <a:latin typeface="Helvetica" panose="020B0604020202020204" pitchFamily="34" charset="0"/>
                <a:cs typeface="Helvetica" panose="020B0604020202020204" pitchFamily="34" charset="0"/>
              </a:rPr>
              <a:t>O</a:t>
            </a:r>
            <a:r>
              <a:rPr lang="en-US" sz="2400" dirty="0">
                <a:latin typeface="Helvetica" panose="020B0604020202020204" pitchFamily="34" charset="0"/>
                <a:cs typeface="Helvetica" panose="020B0604020202020204" pitchFamily="34" charset="0"/>
              </a:rPr>
              <a:t>riginal</a:t>
            </a:r>
          </a:p>
          <a:p>
            <a:pPr marL="285750" indent="-285750">
              <a:lnSpc>
                <a:spcPct val="150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A- </a:t>
            </a:r>
            <a:r>
              <a:rPr lang="en-US" sz="2400" u="sng" dirty="0">
                <a:latin typeface="Helvetica" panose="020B0604020202020204" pitchFamily="34" charset="0"/>
                <a:cs typeface="Helvetica" panose="020B0604020202020204" pitchFamily="34" charset="0"/>
              </a:rPr>
              <a:t>A</a:t>
            </a:r>
            <a:r>
              <a:rPr lang="en-US" sz="2400" dirty="0">
                <a:latin typeface="Helvetica" panose="020B0604020202020204" pitchFamily="34" charset="0"/>
                <a:cs typeface="Helvetica" panose="020B0604020202020204" pitchFamily="34" charset="0"/>
              </a:rPr>
              <a:t>ccurate</a:t>
            </a:r>
          </a:p>
          <a:p>
            <a:pPr marL="285750" indent="-285750">
              <a:lnSpc>
                <a:spcPct val="150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C- </a:t>
            </a:r>
            <a:r>
              <a:rPr lang="en-US" sz="2400" u="sng" dirty="0">
                <a:latin typeface="Helvetica" panose="020B0604020202020204" pitchFamily="34" charset="0"/>
                <a:cs typeface="Helvetica" panose="020B0604020202020204" pitchFamily="34" charset="0"/>
              </a:rPr>
              <a:t>C</a:t>
            </a:r>
            <a:r>
              <a:rPr lang="en-US" sz="2400" dirty="0">
                <a:latin typeface="Helvetica" panose="020B0604020202020204" pitchFamily="34" charset="0"/>
                <a:cs typeface="Helvetica" panose="020B0604020202020204" pitchFamily="34" charset="0"/>
              </a:rPr>
              <a:t>omplete</a:t>
            </a:r>
          </a:p>
          <a:p>
            <a:pPr>
              <a:lnSpc>
                <a:spcPct val="150000"/>
              </a:lnSpc>
            </a:pPr>
            <a:r>
              <a:rPr lang="en-US" sz="2400" b="1" dirty="0">
                <a:latin typeface="Helvetica" panose="020B0604020202020204" pitchFamily="34" charset="0"/>
                <a:cs typeface="Helvetica" panose="020B0604020202020204" pitchFamily="34" charset="0"/>
              </a:rPr>
              <a:t>   CCEA </a:t>
            </a:r>
            <a:r>
              <a:rPr lang="en-US" sz="2400" dirty="0">
                <a:latin typeface="Helvetica" panose="020B0604020202020204" pitchFamily="34" charset="0"/>
                <a:cs typeface="Helvetica" panose="020B0604020202020204" pitchFamily="34" charset="0"/>
              </a:rPr>
              <a:t>(Complete, Consistent, Enduring, and Available when needed)</a:t>
            </a:r>
          </a:p>
        </p:txBody>
      </p:sp>
      <p:sp>
        <p:nvSpPr>
          <p:cNvPr id="7" name="TextBox 6">
            <a:extLst>
              <a:ext uri="{FF2B5EF4-FFF2-40B4-BE49-F238E27FC236}">
                <a16:creationId xmlns:a16="http://schemas.microsoft.com/office/drawing/2014/main" id="{141D6FD8-C586-4368-BB3F-70D607485035}"/>
              </a:ext>
            </a:extLst>
          </p:cNvPr>
          <p:cNvSpPr txBox="1"/>
          <p:nvPr/>
        </p:nvSpPr>
        <p:spPr>
          <a:xfrm>
            <a:off x="1565399" y="5268234"/>
            <a:ext cx="8699818" cy="523220"/>
          </a:xfrm>
          <a:prstGeom prst="rect">
            <a:avLst/>
          </a:prstGeom>
          <a:noFill/>
        </p:spPr>
        <p:txBody>
          <a:bodyPr wrap="none" rtlCol="0">
            <a:spAutoFit/>
          </a:bodyPr>
          <a:lstStyle/>
          <a:p>
            <a:r>
              <a:rPr lang="en-US" sz="2800" b="1" dirty="0">
                <a:solidFill>
                  <a:srgbClr val="FF0000"/>
                </a:solidFill>
                <a:latin typeface="Helvetica" panose="020B0604020202020204" pitchFamily="34" charset="0"/>
                <a:cs typeface="Helvetica" panose="020B0604020202020204" pitchFamily="34" charset="0"/>
              </a:rPr>
              <a:t>IF IT IS NOT DOCUMENTED, IT DID NOT HAPPEN!</a:t>
            </a:r>
          </a:p>
        </p:txBody>
      </p:sp>
    </p:spTree>
    <p:extLst>
      <p:ext uri="{BB962C8B-B14F-4D97-AF65-F5344CB8AC3E}">
        <p14:creationId xmlns:p14="http://schemas.microsoft.com/office/powerpoint/2010/main" val="251485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25</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1B85E80F-B3AE-4223-9223-68673BF97315}"/>
              </a:ext>
            </a:extLst>
          </p:cNvPr>
          <p:cNvSpPr txBox="1"/>
          <p:nvPr/>
        </p:nvSpPr>
        <p:spPr>
          <a:xfrm>
            <a:off x="2771659" y="0"/>
            <a:ext cx="6362447"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Good Documentation Practices: ALCOA-C</a:t>
            </a:r>
          </a:p>
        </p:txBody>
      </p:sp>
      <p:sp>
        <p:nvSpPr>
          <p:cNvPr id="5" name="TextBox 4">
            <a:extLst>
              <a:ext uri="{FF2B5EF4-FFF2-40B4-BE49-F238E27FC236}">
                <a16:creationId xmlns:a16="http://schemas.microsoft.com/office/drawing/2014/main" id="{F481F6F4-58A1-4EAD-B1F5-95C83D03112C}"/>
              </a:ext>
            </a:extLst>
          </p:cNvPr>
          <p:cNvSpPr txBox="1"/>
          <p:nvPr/>
        </p:nvSpPr>
        <p:spPr>
          <a:xfrm>
            <a:off x="0" y="461665"/>
            <a:ext cx="11726394" cy="5632311"/>
          </a:xfrm>
          <a:prstGeom prst="rect">
            <a:avLst/>
          </a:prstGeom>
          <a:noFill/>
        </p:spPr>
        <p:txBody>
          <a:bodyPr wrap="square" rtlCol="0">
            <a:spAutoFit/>
          </a:bodyPr>
          <a:lstStyle/>
          <a:p>
            <a:r>
              <a:rPr lang="en-US" sz="2000" b="1" u="sng" dirty="0">
                <a:latin typeface="Helvetica" panose="020B0604020202020204" pitchFamily="34" charset="0"/>
                <a:cs typeface="Helvetica" panose="020B0604020202020204" pitchFamily="34" charset="0"/>
              </a:rPr>
              <a:t>Attributable</a:t>
            </a:r>
          </a:p>
          <a:p>
            <a:pPr marL="285750"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who created record and when</a:t>
            </a:r>
          </a:p>
          <a:p>
            <a:pPr marL="285750"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Who changed the records;  when and why</a:t>
            </a:r>
          </a:p>
          <a:p>
            <a:endParaRPr lang="en-US" sz="2000" dirty="0">
              <a:latin typeface="Helvetica" panose="020B0604020202020204" pitchFamily="34" charset="0"/>
              <a:cs typeface="Helvetica" panose="020B0604020202020204" pitchFamily="34" charset="0"/>
            </a:endParaRPr>
          </a:p>
          <a:p>
            <a:r>
              <a:rPr lang="en-US" sz="2000" b="1" u="sng" dirty="0">
                <a:latin typeface="Helvetica" panose="020B0604020202020204" pitchFamily="34" charset="0"/>
                <a:cs typeface="Helvetica" panose="020B0604020202020204" pitchFamily="34" charset="0"/>
              </a:rPr>
              <a:t>Legible</a:t>
            </a:r>
          </a:p>
          <a:p>
            <a:pPr marL="285750"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Can the data be easily read?</a:t>
            </a:r>
          </a:p>
          <a:p>
            <a:endParaRPr lang="en-US" sz="2000" dirty="0">
              <a:latin typeface="Helvetica" panose="020B0604020202020204" pitchFamily="34" charset="0"/>
              <a:cs typeface="Helvetica" panose="020B0604020202020204" pitchFamily="34" charset="0"/>
            </a:endParaRPr>
          </a:p>
          <a:p>
            <a:r>
              <a:rPr lang="en-US" sz="2000" b="1" u="sng" dirty="0">
                <a:latin typeface="Helvetica" panose="020B0604020202020204" pitchFamily="34" charset="0"/>
                <a:cs typeface="Helvetica" panose="020B0604020202020204" pitchFamily="34" charset="0"/>
              </a:rPr>
              <a:t>Contemporaneous</a:t>
            </a:r>
          </a:p>
          <a:p>
            <a:pPr marL="285750"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Are the data documented in real time?</a:t>
            </a:r>
          </a:p>
          <a:p>
            <a:endParaRPr lang="en-US" sz="2000" dirty="0">
              <a:latin typeface="Helvetica" panose="020B0604020202020204" pitchFamily="34" charset="0"/>
              <a:cs typeface="Helvetica" panose="020B0604020202020204" pitchFamily="34" charset="0"/>
            </a:endParaRPr>
          </a:p>
          <a:p>
            <a:pPr lvl="0"/>
            <a:r>
              <a:rPr lang="en-US" sz="2000" b="1" u="sng" dirty="0">
                <a:latin typeface="Helvetica" panose="020B0604020202020204" pitchFamily="34" charset="0"/>
                <a:cs typeface="Helvetica" panose="020B0604020202020204" pitchFamily="34" charset="0"/>
              </a:rPr>
              <a:t>Original</a:t>
            </a:r>
          </a:p>
          <a:p>
            <a:pPr marL="342900" lvl="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Study records should be originals or certified copies</a:t>
            </a:r>
          </a:p>
          <a:p>
            <a:pPr lvl="0"/>
            <a:endParaRPr lang="en-US" sz="2000" b="1" dirty="0">
              <a:latin typeface="Helvetica" panose="020B0604020202020204" pitchFamily="34" charset="0"/>
              <a:cs typeface="Helvetica" panose="020B0604020202020204" pitchFamily="34" charset="0"/>
            </a:endParaRPr>
          </a:p>
          <a:p>
            <a:pPr lvl="0"/>
            <a:r>
              <a:rPr lang="en-US" sz="2000" b="1" u="sng" dirty="0">
                <a:latin typeface="Helvetica" panose="020B0604020202020204" pitchFamily="34" charset="0"/>
                <a:cs typeface="Helvetica" panose="020B0604020202020204" pitchFamily="34" charset="0"/>
              </a:rPr>
              <a:t>Accurate</a:t>
            </a:r>
          </a:p>
          <a:p>
            <a:pPr marL="342900" lvl="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Study records should give a full account of the research process, be thorough and correct</a:t>
            </a:r>
          </a:p>
          <a:p>
            <a:pPr lvl="0"/>
            <a:endParaRPr lang="en-US" sz="2000" b="1" dirty="0">
              <a:latin typeface="Helvetica" panose="020B0604020202020204" pitchFamily="34" charset="0"/>
              <a:cs typeface="Helvetica" panose="020B0604020202020204" pitchFamily="34" charset="0"/>
            </a:endParaRPr>
          </a:p>
          <a:p>
            <a:pPr lvl="0"/>
            <a:r>
              <a:rPr lang="en-US" sz="2000" b="1" u="sng" dirty="0">
                <a:latin typeface="Helvetica" panose="020B0604020202020204" pitchFamily="34" charset="0"/>
                <a:cs typeface="Helvetica" panose="020B0604020202020204" pitchFamily="34" charset="0"/>
              </a:rPr>
              <a:t>Complete</a:t>
            </a:r>
          </a:p>
          <a:p>
            <a:pPr marL="285750" lvl="0" indent="-28575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Investigators and institutions should maintain adequate, consistent and complete source documents</a:t>
            </a:r>
          </a:p>
        </p:txBody>
      </p:sp>
    </p:spTree>
    <p:extLst>
      <p:ext uri="{BB962C8B-B14F-4D97-AF65-F5344CB8AC3E}">
        <p14:creationId xmlns:p14="http://schemas.microsoft.com/office/powerpoint/2010/main" val="197920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26</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65FC90C7-3323-4D93-99C4-F1E583B047E1}"/>
              </a:ext>
            </a:extLst>
          </p:cNvPr>
          <p:cNvSpPr txBox="1"/>
          <p:nvPr/>
        </p:nvSpPr>
        <p:spPr>
          <a:xfrm>
            <a:off x="2758854" y="0"/>
            <a:ext cx="6846426" cy="461665"/>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UCLA Clinical and Translational Science Institute</a:t>
            </a:r>
          </a:p>
        </p:txBody>
      </p:sp>
      <p:sp>
        <p:nvSpPr>
          <p:cNvPr id="3" name="TextBox 2">
            <a:extLst>
              <a:ext uri="{FF2B5EF4-FFF2-40B4-BE49-F238E27FC236}">
                <a16:creationId xmlns:a16="http://schemas.microsoft.com/office/drawing/2014/main" id="{C42126FC-698C-4E8A-A1AB-1D3357081FB9}"/>
              </a:ext>
            </a:extLst>
          </p:cNvPr>
          <p:cNvSpPr txBox="1"/>
          <p:nvPr/>
        </p:nvSpPr>
        <p:spPr>
          <a:xfrm>
            <a:off x="4000500" y="2628900"/>
            <a:ext cx="3553089" cy="646331"/>
          </a:xfrm>
          <a:prstGeom prst="rect">
            <a:avLst/>
          </a:prstGeom>
          <a:noFill/>
        </p:spPr>
        <p:txBody>
          <a:bodyPr wrap="none" rtlCol="0">
            <a:spAutoFit/>
          </a:bodyPr>
          <a:lstStyle/>
          <a:p>
            <a:r>
              <a:rPr lang="en-US" sz="3600" b="1" dirty="0">
                <a:latin typeface="Helvetica" panose="020B0604020202020204" pitchFamily="34" charset="0"/>
                <a:cs typeface="Helvetica" panose="020B0604020202020204" pitchFamily="34" charset="0"/>
              </a:rPr>
              <a:t>FDA Inspection</a:t>
            </a:r>
          </a:p>
        </p:txBody>
      </p:sp>
    </p:spTree>
    <p:extLst>
      <p:ext uri="{BB962C8B-B14F-4D97-AF65-F5344CB8AC3E}">
        <p14:creationId xmlns:p14="http://schemas.microsoft.com/office/powerpoint/2010/main" val="3326599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27</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705225" y="0"/>
            <a:ext cx="4581525" cy="523220"/>
          </a:xfrm>
          <a:prstGeom prst="rect">
            <a:avLst/>
          </a:prstGeom>
          <a:noFill/>
        </p:spPr>
        <p:txBody>
          <a:bodyPr wrap="square" rtlCol="0">
            <a:spAutoFit/>
          </a:bodyPr>
          <a:lstStyle/>
          <a:p>
            <a:r>
              <a:rPr lang="en-US" sz="2800" b="1" dirty="0">
                <a:latin typeface="Book Antiqua" panose="02040602050305030304" pitchFamily="18" charset="0"/>
                <a:cs typeface="Times New Roman" panose="02020603050405020304" pitchFamily="18" charset="0"/>
              </a:rPr>
              <a:t>           </a:t>
            </a:r>
            <a:r>
              <a:rPr lang="en-US" sz="2800" b="1" dirty="0">
                <a:latin typeface="Helvetica" panose="020B0604020202020204" pitchFamily="34" charset="0"/>
                <a:cs typeface="Helvetica" panose="020B0604020202020204" pitchFamily="34" charset="0"/>
              </a:rPr>
              <a:t>FDA Inspection</a:t>
            </a:r>
          </a:p>
        </p:txBody>
      </p:sp>
      <p:sp>
        <p:nvSpPr>
          <p:cNvPr id="4" name="TextBox 3">
            <a:extLst>
              <a:ext uri="{FF2B5EF4-FFF2-40B4-BE49-F238E27FC236}">
                <a16:creationId xmlns:a16="http://schemas.microsoft.com/office/drawing/2014/main" id="{108F3CB7-6B31-4C29-A75B-2221A9B241F2}"/>
              </a:ext>
            </a:extLst>
          </p:cNvPr>
          <p:cNvSpPr txBox="1"/>
          <p:nvPr/>
        </p:nvSpPr>
        <p:spPr>
          <a:xfrm>
            <a:off x="658851" y="1712088"/>
            <a:ext cx="10674271" cy="3046988"/>
          </a:xfrm>
          <a:prstGeom prst="rect">
            <a:avLst/>
          </a:prstGeom>
          <a:noFill/>
        </p:spPr>
        <p:txBody>
          <a:bodyPr wrap="square" rtlCol="0">
            <a:spAutoFit/>
          </a:bodyPr>
          <a:lstStyle/>
          <a:p>
            <a:pPr marL="285750" indent="-285750" algn="just">
              <a:buFont typeface="Wingdings" panose="05000000000000000000" pitchFamily="2" charset="2"/>
              <a:buChar char="v"/>
            </a:pPr>
            <a:r>
              <a:rPr lang="en-US" sz="2400" b="1" dirty="0">
                <a:latin typeface="Helvetica" panose="020B0604020202020204" pitchFamily="34" charset="0"/>
                <a:cs typeface="Helvetica" panose="020B0604020202020204" pitchFamily="34" charset="0"/>
              </a:rPr>
              <a:t>BIMO</a:t>
            </a:r>
            <a:r>
              <a:rPr lang="en-US" sz="2400" dirty="0">
                <a:latin typeface="Helvetica" panose="020B0604020202020204" pitchFamily="34" charset="0"/>
                <a:cs typeface="Helvetica" panose="020B0604020202020204" pitchFamily="34" charset="0"/>
              </a:rPr>
              <a:t> Program: Protection of the rights, safety, and welfare of human research subjects involved in FDA-regulated clinical trials, to verify the accuracy and reliability of clinical trial data submitted to FDA in support of research or marketing applications, and to assess compliance with statutory requirements and FDA's regulations governing the conduct of clinical trials. </a:t>
            </a:r>
          </a:p>
          <a:p>
            <a:pPr algn="just"/>
            <a:endParaRPr lang="en-US" sz="2400" dirty="0">
              <a:solidFill>
                <a:srgbClr val="00B0F0"/>
              </a:solidFill>
              <a:latin typeface="Helvetica" panose="020B0604020202020204" pitchFamily="34" charset="0"/>
              <a:cs typeface="Helvetica" panose="020B0604020202020204" pitchFamily="34" charset="0"/>
            </a:endParaRPr>
          </a:p>
          <a:p>
            <a:pPr algn="just"/>
            <a:r>
              <a:rPr lang="en-US" sz="2400" dirty="0">
                <a:solidFill>
                  <a:srgbClr val="00B0F0"/>
                </a:solidFill>
                <a:latin typeface="Helvetica" panose="020B0604020202020204" pitchFamily="34" charset="0"/>
                <a:cs typeface="Helvetica" panose="020B0604020202020204" pitchFamily="34" charset="0"/>
              </a:rPr>
              <a:t>     </a:t>
            </a:r>
            <a:endParaRPr lang="en-US" sz="2400"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181462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28</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04800" y="47625"/>
            <a:ext cx="11978407" cy="861774"/>
          </a:xfrm>
          <a:prstGeom prst="rect">
            <a:avLst/>
          </a:prstGeom>
          <a:noFill/>
        </p:spPr>
        <p:txBody>
          <a:bodyPr wrap="none" rtlCol="0">
            <a:spAutoFit/>
          </a:bodyPr>
          <a:lstStyle/>
          <a:p>
            <a:r>
              <a:rPr lang="en-US" b="1" dirty="0">
                <a:latin typeface="Helvetica" panose="020B0604020202020204" pitchFamily="34" charset="0"/>
                <a:cs typeface="Helvetica" panose="020B0604020202020204" pitchFamily="34" charset="0"/>
              </a:rPr>
              <a:t>FDA Inspection: FDA conducts both announced and unannounced inspections of clinical investigator sites </a:t>
            </a:r>
          </a:p>
          <a:p>
            <a:endParaRPr lang="en-US" sz="3200" b="1" dirty="0">
              <a:latin typeface="Book Antiqua" panose="0204060205030503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92166EF-0074-43E9-B0CA-0626D26863C4}"/>
              </a:ext>
            </a:extLst>
          </p:cNvPr>
          <p:cNvSpPr txBox="1"/>
          <p:nvPr/>
        </p:nvSpPr>
        <p:spPr>
          <a:xfrm>
            <a:off x="314801" y="531733"/>
            <a:ext cx="11738880" cy="5293757"/>
          </a:xfrm>
          <a:prstGeom prst="rect">
            <a:avLst/>
          </a:prstGeom>
          <a:noFill/>
        </p:spPr>
        <p:txBody>
          <a:bodyPr wrap="square" rtlCol="0">
            <a:spAutoFit/>
          </a:bodyPr>
          <a:lstStyle/>
          <a:p>
            <a:pPr marL="285750" indent="-285750">
              <a:buFont typeface="Arial" panose="020B0604020202020204" pitchFamily="34" charset="0"/>
              <a:buChar char="•"/>
            </a:pPr>
            <a:r>
              <a:rPr lang="en-US" b="1" u="sng" dirty="0">
                <a:latin typeface="Helvetica" panose="020B0604020202020204" pitchFamily="34" charset="0"/>
                <a:cs typeface="Helvetica" panose="020B0604020202020204" pitchFamily="34" charset="0"/>
              </a:rPr>
              <a:t>Notification: </a:t>
            </a:r>
          </a:p>
          <a:p>
            <a:pPr marL="28575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Routine visit: Notification via a phone call, 1-3 days prior to actual visit</a:t>
            </a:r>
          </a:p>
          <a:p>
            <a:pPr marL="285750" indent="-285750">
              <a:lnSpc>
                <a:spcPct val="150000"/>
              </a:lnSpc>
              <a:buFont typeface="Arial" panose="020B0604020202020204" pitchFamily="34" charset="0"/>
              <a:buChar char="•"/>
            </a:pPr>
            <a:r>
              <a:rPr lang="en-US" sz="1600" b="1" dirty="0">
                <a:latin typeface="Helvetica" panose="020B0604020202020204" pitchFamily="34" charset="0"/>
                <a:cs typeface="Helvetica" panose="020B0604020202020204" pitchFamily="34" charset="0"/>
              </a:rPr>
              <a:t>When is inspection likely to be scheduled?</a:t>
            </a:r>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An application by the manufacturer: New Drug Application (NDA) or Premarket approval (PMA) for devices.</a:t>
            </a:r>
          </a:p>
          <a:p>
            <a:pPr marL="28575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If evidence of research misconduct has been reported (for cause audit)</a:t>
            </a:r>
          </a:p>
          <a:p>
            <a:pPr marL="285750" indent="-285750">
              <a:lnSpc>
                <a:spcPct val="150000"/>
              </a:lnSpc>
              <a:buFont typeface="Arial" panose="020B0604020202020204" pitchFamily="34" charset="0"/>
              <a:buChar char="•"/>
            </a:pPr>
            <a:r>
              <a:rPr lang="en-US" b="1" u="sng" dirty="0">
                <a:latin typeface="Helvetica" panose="020B0604020202020204" pitchFamily="34" charset="0"/>
                <a:cs typeface="Helvetica" panose="020B0604020202020204" pitchFamily="34" charset="0"/>
              </a:rPr>
              <a:t>What increases chances for a site to be selected for an inspection?</a:t>
            </a:r>
          </a:p>
          <a:p>
            <a:pPr marL="285750" indent="-285750" algn="just">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Number of studies per site/PI</a:t>
            </a:r>
          </a:p>
          <a:p>
            <a:pPr marL="285750" indent="-285750" algn="just">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High Enrollment</a:t>
            </a:r>
          </a:p>
          <a:p>
            <a:pPr marL="285750" indent="-285750" algn="just">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Time since last inspection</a:t>
            </a:r>
          </a:p>
          <a:p>
            <a:pPr marL="285750" indent="-285750" algn="just">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Protocol Violations</a:t>
            </a:r>
          </a:p>
          <a:p>
            <a:pPr marL="285750" indent="-285750" algn="just">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Serious Adverse Events (SAE)</a:t>
            </a:r>
          </a:p>
          <a:p>
            <a:pPr marL="285750" indent="-285750" algn="just">
              <a:lnSpc>
                <a:spcPts val="1800"/>
              </a:lnSpc>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Percentage of subject deaths</a:t>
            </a:r>
          </a:p>
          <a:p>
            <a:pPr algn="just">
              <a:lnSpc>
                <a:spcPts val="1800"/>
              </a:lnSpc>
            </a:pPr>
            <a:endParaRPr lang="en-US" u="sng" dirty="0">
              <a:latin typeface="Helvetica" panose="020B0604020202020204" pitchFamily="34" charset="0"/>
              <a:cs typeface="Helvetica" panose="020B0604020202020204" pitchFamily="34" charset="0"/>
            </a:endParaRPr>
          </a:p>
          <a:p>
            <a:pPr marL="342900" lvl="0" indent="-342900">
              <a:lnSpc>
                <a:spcPts val="1800"/>
              </a:lnSpc>
              <a:buFont typeface="Arial" panose="020B0604020202020204" pitchFamily="34" charset="0"/>
              <a:buChar char="•"/>
            </a:pPr>
            <a:r>
              <a:rPr lang="en-US" b="1" u="sng" dirty="0">
                <a:latin typeface="Helvetica" panose="020B0604020202020204" pitchFamily="34" charset="0"/>
                <a:cs typeface="Helvetica" panose="020B0604020202020204" pitchFamily="34" charset="0"/>
              </a:rPr>
              <a:t>What will be Inspected? </a:t>
            </a:r>
          </a:p>
          <a:p>
            <a:pPr marL="285750" lvl="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Source data vs Case report forms vs Data submitted for New drug application or premarket approval (PMA for devices)</a:t>
            </a:r>
          </a:p>
          <a:p>
            <a:pPr marL="285750" lvl="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FDA Verifies PI Supervision and Oversight and Control of all aspects of study including:</a:t>
            </a:r>
          </a:p>
          <a:p>
            <a:pPr marL="285750" lvl="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 Investigator delegation of duties to appropriately qualified personnel</a:t>
            </a:r>
          </a:p>
          <a:p>
            <a:pPr marL="285750" lvl="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Qualification and training of staff</a:t>
            </a:r>
          </a:p>
          <a:p>
            <a:pPr marL="285750" lvl="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Medical care of the subject</a:t>
            </a:r>
          </a:p>
          <a:p>
            <a:pPr marL="285750" lvl="0" indent="-285750">
              <a:buFont typeface="Wingdings" panose="05000000000000000000" pitchFamily="2" charset="2"/>
              <a:buChar char="ü"/>
            </a:pPr>
            <a:r>
              <a:rPr lang="en-US" sz="1600" dirty="0">
                <a:latin typeface="Helvetica" panose="020B0604020202020204" pitchFamily="34" charset="0"/>
                <a:cs typeface="Helvetica" panose="020B0604020202020204" pitchFamily="34" charset="0"/>
              </a:rPr>
              <a:t>Day-to-day supervision and oversight: subject care, staff, execution of the protocol</a:t>
            </a:r>
          </a:p>
        </p:txBody>
      </p:sp>
    </p:spTree>
    <p:extLst>
      <p:ext uri="{BB962C8B-B14F-4D97-AF65-F5344CB8AC3E}">
        <p14:creationId xmlns:p14="http://schemas.microsoft.com/office/powerpoint/2010/main" val="36396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29</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2685097" y="-9525"/>
            <a:ext cx="5658729"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FDA Inspection: What happens after?</a:t>
            </a:r>
          </a:p>
        </p:txBody>
      </p:sp>
      <p:sp>
        <p:nvSpPr>
          <p:cNvPr id="4" name="TextBox 3">
            <a:extLst>
              <a:ext uri="{FF2B5EF4-FFF2-40B4-BE49-F238E27FC236}">
                <a16:creationId xmlns:a16="http://schemas.microsoft.com/office/drawing/2014/main" id="{1BCB80A9-62F0-49B5-8DC9-A88D7C96E1D4}"/>
              </a:ext>
            </a:extLst>
          </p:cNvPr>
          <p:cNvSpPr txBox="1"/>
          <p:nvPr/>
        </p:nvSpPr>
        <p:spPr>
          <a:xfrm>
            <a:off x="1148966" y="511290"/>
            <a:ext cx="9275194" cy="5539978"/>
          </a:xfrm>
          <a:prstGeom prst="rect">
            <a:avLst/>
          </a:prstGeom>
          <a:noFill/>
        </p:spPr>
        <p:txBody>
          <a:bodyPr wrap="square" rtlCol="0">
            <a:spAutoFit/>
          </a:bodyPr>
          <a:lstStyle/>
          <a:p>
            <a:pPr lvl="0"/>
            <a:r>
              <a:rPr lang="en-US" sz="2400" b="1" dirty="0">
                <a:latin typeface="Helvetica" panose="020B0604020202020204" pitchFamily="34" charset="0"/>
                <a:cs typeface="Helvetica" panose="020B0604020202020204" pitchFamily="34" charset="0"/>
              </a:rPr>
              <a:t>Site:</a:t>
            </a: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Discuss inspection findings/receive </a:t>
            </a:r>
            <a:r>
              <a:rPr lang="en-US" sz="2400" b="1" dirty="0">
                <a:latin typeface="Helvetica" panose="020B0604020202020204" pitchFamily="34" charset="0"/>
                <a:cs typeface="Helvetica" panose="020B0604020202020204" pitchFamily="34" charset="0"/>
              </a:rPr>
              <a:t>FDA Form 483</a:t>
            </a:r>
          </a:p>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Written response to FDA Form 483 within 15 business days</a:t>
            </a:r>
          </a:p>
          <a:p>
            <a:pPr marL="285750" indent="-28575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Assess</a:t>
            </a:r>
            <a:r>
              <a:rPr lang="en-US" sz="2400" dirty="0">
                <a:latin typeface="Helvetica" panose="020B0604020202020204" pitchFamily="34" charset="0"/>
                <a:cs typeface="Helvetica" panose="020B0604020202020204" pitchFamily="34" charset="0"/>
              </a:rPr>
              <a:t> Root cause</a:t>
            </a:r>
          </a:p>
          <a:p>
            <a:pPr marL="285750" indent="-28575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Establish </a:t>
            </a:r>
            <a:r>
              <a:rPr lang="en-US" sz="2400" dirty="0">
                <a:latin typeface="Helvetica" panose="020B0604020202020204" pitchFamily="34" charset="0"/>
                <a:cs typeface="Helvetica" panose="020B0604020202020204" pitchFamily="34" charset="0"/>
              </a:rPr>
              <a:t>corrective and preventive action plan </a:t>
            </a:r>
            <a:r>
              <a:rPr lang="en-US" sz="2400" b="1" dirty="0">
                <a:latin typeface="Helvetica" panose="020B0604020202020204" pitchFamily="34" charset="0"/>
                <a:cs typeface="Helvetica" panose="020B0604020202020204" pitchFamily="34" charset="0"/>
              </a:rPr>
              <a:t>(CAPA)</a:t>
            </a:r>
          </a:p>
          <a:p>
            <a:pPr marL="285750" indent="-28575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Re-evaluate </a:t>
            </a:r>
            <a:r>
              <a:rPr lang="en-US" sz="2400" dirty="0">
                <a:latin typeface="Helvetica" panose="020B0604020202020204" pitchFamily="34" charset="0"/>
                <a:cs typeface="Helvetica" panose="020B0604020202020204" pitchFamily="34" charset="0"/>
              </a:rPr>
              <a:t>action plan periodically</a:t>
            </a:r>
          </a:p>
          <a:p>
            <a:endParaRPr lang="en-US" sz="2400"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OBIMO:</a:t>
            </a:r>
          </a:p>
          <a:p>
            <a:pPr marL="28575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Complete an Establishment Inspection Report (</a:t>
            </a:r>
            <a:r>
              <a:rPr lang="en-US" sz="2400" b="1" dirty="0">
                <a:latin typeface="Helvetica" panose="020B0604020202020204" pitchFamily="34" charset="0"/>
                <a:cs typeface="Helvetica" panose="020B0604020202020204" pitchFamily="34" charset="0"/>
              </a:rPr>
              <a:t>EIR</a:t>
            </a:r>
            <a:r>
              <a:rPr lang="en-US" sz="2400" dirty="0">
                <a:latin typeface="Helvetica" panose="020B0604020202020204" pitchFamily="34" charset="0"/>
                <a:cs typeface="Helvetica" panose="020B0604020202020204" pitchFamily="34" charset="0"/>
              </a:rPr>
              <a:t>)</a:t>
            </a:r>
          </a:p>
          <a:p>
            <a:endParaRPr lang="en-US" sz="2400"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Center:</a:t>
            </a: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Review EIR &amp; FDA Form 483 to determine final classification</a:t>
            </a: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Send post-inspection letter to site </a:t>
            </a:r>
          </a:p>
          <a:p>
            <a:pPr marL="285750" lvl="0" indent="-285750">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Communicate inspection findings to premarket review team</a:t>
            </a:r>
          </a:p>
          <a:p>
            <a:endParaRPr lang="en-US"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11738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9EB8-F803-4F99-A2C0-33A995A522B3}"/>
              </a:ext>
            </a:extLst>
          </p:cNvPr>
          <p:cNvSpPr>
            <a:spLocks noGrp="1"/>
          </p:cNvSpPr>
          <p:nvPr>
            <p:ph type="title"/>
          </p:nvPr>
        </p:nvSpPr>
        <p:spPr>
          <a:xfrm>
            <a:off x="408791" y="18255"/>
            <a:ext cx="10945009" cy="1325563"/>
          </a:xfrm>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Upcoming Clinical Science Core Events</a:t>
            </a:r>
          </a:p>
        </p:txBody>
      </p:sp>
      <p:sp>
        <p:nvSpPr>
          <p:cNvPr id="3" name="Content Placeholder 2">
            <a:extLst>
              <a:ext uri="{FF2B5EF4-FFF2-40B4-BE49-F238E27FC236}">
                <a16:creationId xmlns:a16="http://schemas.microsoft.com/office/drawing/2014/main" id="{12F950FB-BDB5-4050-88A1-ED8688F06E36}"/>
              </a:ext>
            </a:extLst>
          </p:cNvPr>
          <p:cNvSpPr>
            <a:spLocks noGrp="1"/>
          </p:cNvSpPr>
          <p:nvPr>
            <p:ph idx="1"/>
          </p:nvPr>
        </p:nvSpPr>
        <p:spPr>
          <a:xfrm>
            <a:off x="494851" y="1343818"/>
            <a:ext cx="11413863" cy="5370881"/>
          </a:xfrm>
        </p:spPr>
        <p:txBody>
          <a:bodyPr>
            <a:normAutofit fontScale="77500" lnSpcReduction="2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Monday, 6/26/23, 12-1pm PT: Clinical Discovery Seminar: Medicare data</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Assessing comorbidities and survival in HIV-infected and uninfected matched Medicare enrollees/ accessing Medicare data</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Speaker: Dr. </a:t>
            </a:r>
            <a:r>
              <a:rPr lang="en-US" dirty="0" err="1">
                <a:latin typeface="Helvetica Neue" panose="02000503000000020004" pitchFamily="2" charset="0"/>
                <a:ea typeface="Helvetica Neue" panose="02000503000000020004" pitchFamily="2" charset="0"/>
                <a:cs typeface="Helvetica Neue" panose="02000503000000020004" pitchFamily="2" charset="0"/>
              </a:rPr>
              <a:t>Xiaoying</a:t>
            </a:r>
            <a:r>
              <a:rPr lang="en-US" dirty="0">
                <a:latin typeface="Helvetica Neue" panose="02000503000000020004" pitchFamily="2" charset="0"/>
                <a:ea typeface="Helvetica Neue" panose="02000503000000020004" pitchFamily="2" charset="0"/>
                <a:cs typeface="Helvetica Neue" panose="02000503000000020004" pitchFamily="2" charset="0"/>
              </a:rPr>
              <a:t> Yu, University of Texas Medical Branch</a:t>
            </a:r>
          </a:p>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b="1" dirty="0">
                <a:latin typeface="Helvetica Neue" panose="02000503000000020004" pitchFamily="2" charset="0"/>
                <a:ea typeface="Helvetica Neue" panose="02000503000000020004" pitchFamily="2" charset="0"/>
                <a:cs typeface="Helvetica Neue" panose="02000503000000020004" pitchFamily="2" charset="0"/>
              </a:rPr>
              <a:t>Monday, 9/18/23, 12-1pm PT: Clinical Discovery Seminar: National </a:t>
            </a:r>
            <a:r>
              <a:rPr lang="en-US" b="1" dirty="0" err="1">
                <a:latin typeface="Helvetica Neue" panose="02000503000000020004" pitchFamily="2" charset="0"/>
                <a:ea typeface="Helvetica Neue" panose="02000503000000020004" pitchFamily="2" charset="0"/>
                <a:cs typeface="Helvetica Neue" panose="02000503000000020004" pitchFamily="2" charset="0"/>
              </a:rPr>
              <a:t>NeuroAIDS</a:t>
            </a:r>
            <a:r>
              <a:rPr lang="en-US" b="1" dirty="0">
                <a:latin typeface="Helvetica Neue" panose="02000503000000020004" pitchFamily="2" charset="0"/>
                <a:ea typeface="Helvetica Neue" panose="02000503000000020004" pitchFamily="2" charset="0"/>
                <a:cs typeface="Helvetica Neue" panose="02000503000000020004" pitchFamily="2" charset="0"/>
              </a:rPr>
              <a:t> Tissue Consortium (NNTC)</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Access to ante-mortem and post-mortem data, tissues and biofluids for the neuro HIV research community</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Speaker: Dr. Elyse Singer, UCLA</a:t>
            </a:r>
          </a:p>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b="1" dirty="0">
                <a:latin typeface="Helvetica Neue" panose="02000503000000020004" pitchFamily="2" charset="0"/>
                <a:ea typeface="Helvetica Neue" panose="02000503000000020004" pitchFamily="2" charset="0"/>
                <a:cs typeface="Helvetica Neue" panose="02000503000000020004" pitchFamily="2" charset="0"/>
              </a:rPr>
              <a:t>Thursday, 10/19/23, 12-1pm PT: Training Workshop: How to translate HIV research into policy</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Speaker: Professor Ayako Miyashita Ochoa, UCLA</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Co-sponsored by the Center for HIV Identification, Prevention, and Treatment Services (CHIPTS)</a:t>
            </a:r>
          </a:p>
          <a:p>
            <a:pPr marL="457200" lvl="1" indent="0">
              <a:buNone/>
            </a:pPr>
            <a:r>
              <a:rPr lang="en-US" b="1" dirty="0">
                <a:latin typeface="Helvetica Neue" panose="02000503000000020004" pitchFamily="2" charset="0"/>
                <a:ea typeface="Helvetica Neue" panose="02000503000000020004" pitchFamily="2" charset="0"/>
                <a:cs typeface="Helvetica Neue" panose="02000503000000020004" pitchFamily="2" charset="0"/>
              </a:rPr>
              <a:t>	</a:t>
            </a:r>
          </a:p>
          <a:p>
            <a:pPr marL="0" indent="0">
              <a:buNone/>
            </a:pPr>
            <a:r>
              <a:rPr lang="en-US" b="1" dirty="0">
                <a:latin typeface="Helvetica Neue" panose="02000503000000020004" pitchFamily="2" charset="0"/>
                <a:ea typeface="Helvetica Neue" panose="02000503000000020004" pitchFamily="2" charset="0"/>
                <a:cs typeface="Helvetica Neue" panose="02000503000000020004" pitchFamily="2" charset="0"/>
              </a:rPr>
              <a:t>Questions? Contact us at: </a:t>
            </a:r>
            <a:r>
              <a:rPr lang="en-US" b="1" dirty="0">
                <a:latin typeface="Helvetica Neue" panose="02000503000000020004" pitchFamily="2" charset="0"/>
                <a:ea typeface="Helvetica Neue" panose="02000503000000020004" pitchFamily="2" charset="0"/>
                <a:cs typeface="Helvetica Neue" panose="02000503000000020004" pitchFamily="2" charset="0"/>
                <a:hlinkClick r:id="rId2"/>
              </a:rPr>
              <a:t>cfarclinicalcore@mednet.ucla.edu</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300" dirty="0">
                <a:latin typeface="Helvetica Neue" panose="02000503000000020004" pitchFamily="2" charset="0"/>
                <a:ea typeface="Helvetica Neue" panose="02000503000000020004" pitchFamily="2" charset="0"/>
                <a:cs typeface="Helvetica Neue" panose="02000503000000020004" pitchFamily="2" charset="0"/>
              </a:rPr>
              <a:t>Core Director: Kara Chew, MD, MS </a:t>
            </a:r>
          </a:p>
          <a:p>
            <a:pPr marL="0" indent="0">
              <a:buNone/>
            </a:pPr>
            <a:r>
              <a:rPr lang="en-US" sz="2300" dirty="0">
                <a:latin typeface="Helvetica Neue" panose="02000503000000020004" pitchFamily="2" charset="0"/>
                <a:ea typeface="Helvetica Neue" panose="02000503000000020004" pitchFamily="2" charset="0"/>
                <a:cs typeface="Helvetica Neue" panose="02000503000000020004" pitchFamily="2" charset="0"/>
              </a:rPr>
              <a:t>Core Program Manager: Stephanie Buchbinder, MPH</a:t>
            </a:r>
          </a:p>
        </p:txBody>
      </p:sp>
      <p:pic>
        <p:nvPicPr>
          <p:cNvPr id="4" name="Picture 3" descr="A picture containing white&#10;&#10;Description automatically generated">
            <a:extLst>
              <a:ext uri="{FF2B5EF4-FFF2-40B4-BE49-F238E27FC236}">
                <a16:creationId xmlns:a16="http://schemas.microsoft.com/office/drawing/2014/main" id="{449E4E5B-1A97-3133-A4A5-8B13B2E9C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413" y="143301"/>
            <a:ext cx="881688" cy="784421"/>
          </a:xfrm>
          <a:prstGeom prst="rect">
            <a:avLst/>
          </a:prstGeom>
        </p:spPr>
      </p:pic>
    </p:spTree>
    <p:extLst>
      <p:ext uri="{BB962C8B-B14F-4D97-AF65-F5344CB8AC3E}">
        <p14:creationId xmlns:p14="http://schemas.microsoft.com/office/powerpoint/2010/main" val="54939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30</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61450" y="0"/>
            <a:ext cx="4411592"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Responding to form FDA 483</a:t>
            </a:r>
          </a:p>
        </p:txBody>
      </p:sp>
      <p:sp>
        <p:nvSpPr>
          <p:cNvPr id="4" name="TextBox 3">
            <a:extLst>
              <a:ext uri="{FF2B5EF4-FFF2-40B4-BE49-F238E27FC236}">
                <a16:creationId xmlns:a16="http://schemas.microsoft.com/office/drawing/2014/main" id="{AD9D4DDF-1BDC-44DE-B239-BE383A403C51}"/>
              </a:ext>
            </a:extLst>
          </p:cNvPr>
          <p:cNvSpPr txBox="1"/>
          <p:nvPr/>
        </p:nvSpPr>
        <p:spPr>
          <a:xfrm>
            <a:off x="1882391" y="2087890"/>
            <a:ext cx="8982075" cy="570734"/>
          </a:xfrm>
          <a:prstGeom prst="rect">
            <a:avLst/>
          </a:prstGeom>
          <a:noFill/>
        </p:spPr>
        <p:txBody>
          <a:bodyPr wrap="square" rtlCol="0">
            <a:spAutoFit/>
          </a:bodyPr>
          <a:lstStyle/>
          <a:p>
            <a:pPr lvl="0">
              <a:lnSpc>
                <a:spcPct val="200000"/>
              </a:lnSpc>
            </a:pPr>
            <a:endParaRPr lang="en-US" dirty="0">
              <a:solidFill>
                <a:srgbClr val="0000FF"/>
              </a:solidFill>
              <a:latin typeface="Book Antiqua" panose="02040602050305030304" pitchFamily="18" charset="0"/>
            </a:endParaRPr>
          </a:p>
        </p:txBody>
      </p:sp>
      <p:sp>
        <p:nvSpPr>
          <p:cNvPr id="5" name="Rectangle 4">
            <a:extLst>
              <a:ext uri="{FF2B5EF4-FFF2-40B4-BE49-F238E27FC236}">
                <a16:creationId xmlns:a16="http://schemas.microsoft.com/office/drawing/2014/main" id="{9529B5F8-191C-4B77-BAFC-0235814BC0B1}"/>
              </a:ext>
            </a:extLst>
          </p:cNvPr>
          <p:cNvSpPr/>
          <p:nvPr/>
        </p:nvSpPr>
        <p:spPr>
          <a:xfrm>
            <a:off x="313303" y="875072"/>
            <a:ext cx="11565394" cy="4587923"/>
          </a:xfrm>
          <a:prstGeom prst="rect">
            <a:avLst/>
          </a:prstGeom>
        </p:spPr>
        <p:txBody>
          <a:bodyPr wrap="square">
            <a:spAutoFit/>
          </a:bodyPr>
          <a:lstStyle/>
          <a:p>
            <a:pPr marL="194945" marR="0">
              <a:spcBef>
                <a:spcPts val="1100"/>
              </a:spcBef>
              <a:spcAft>
                <a:spcPts val="0"/>
              </a:spcAft>
            </a:pPr>
            <a:r>
              <a:rPr lang="en-US" sz="2000" b="1" dirty="0">
                <a:latin typeface="Helvetica" panose="020B0604020202020204" pitchFamily="34" charset="0"/>
                <a:ea typeface="Arial" panose="020B0604020202020204" pitchFamily="34" charset="0"/>
                <a:cs typeface="Helvetica" panose="020B0604020202020204" pitchFamily="34" charset="0"/>
              </a:rPr>
              <a:t>Form</a:t>
            </a:r>
            <a:r>
              <a:rPr lang="en-US" sz="2000" b="1" spc="-50"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FDA</a:t>
            </a:r>
            <a:r>
              <a:rPr lang="en-US" sz="2000" b="1" spc="-30"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483</a:t>
            </a:r>
            <a:r>
              <a:rPr lang="en-US" sz="2000" b="1" spc="-40" dirty="0">
                <a:latin typeface="Helvetica" panose="020B0604020202020204" pitchFamily="34" charset="0"/>
                <a:ea typeface="Arial" panose="020B0604020202020204" pitchFamily="34" charset="0"/>
                <a:cs typeface="Helvetica" panose="020B0604020202020204" pitchFamily="34" charset="0"/>
              </a:rPr>
              <a:t> </a:t>
            </a:r>
            <a:r>
              <a:rPr lang="en-US" sz="2000" b="1" spc="-10" dirty="0">
                <a:latin typeface="Helvetica" panose="020B0604020202020204" pitchFamily="34" charset="0"/>
                <a:ea typeface="Arial" panose="020B0604020202020204" pitchFamily="34" charset="0"/>
                <a:cs typeface="Helvetica" panose="020B0604020202020204" pitchFamily="34" charset="0"/>
              </a:rPr>
              <a:t>Citation:</a:t>
            </a:r>
            <a:endParaRPr lang="en-US" sz="2000" dirty="0">
              <a:latin typeface="Helvetica" panose="020B0604020202020204" pitchFamily="34" charset="0"/>
              <a:ea typeface="Arial" panose="020B0604020202020204" pitchFamily="34" charset="0"/>
              <a:cs typeface="Helvetica" panose="020B0604020202020204" pitchFamily="34" charset="0"/>
            </a:endParaRPr>
          </a:p>
          <a:p>
            <a:pPr marL="566420" marR="0" indent="-143510">
              <a:lnSpc>
                <a:spcPct val="97000"/>
              </a:lnSpc>
              <a:spcBef>
                <a:spcPts val="320"/>
              </a:spcBef>
              <a:spcAft>
                <a:spcPts val="0"/>
              </a:spcAft>
            </a:pPr>
            <a:r>
              <a:rPr lang="en-US" sz="2000" dirty="0">
                <a:latin typeface="Helvetica" panose="020B0604020202020204" pitchFamily="34" charset="0"/>
                <a:ea typeface="Arial" panose="020B0604020202020204" pitchFamily="34" charset="0"/>
                <a:cs typeface="Helvetica" panose="020B0604020202020204" pitchFamily="34" charset="0"/>
              </a:rPr>
              <a:t>You</a:t>
            </a:r>
            <a:r>
              <a:rPr lang="en-US" sz="2000" spc="-6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failed</a:t>
            </a:r>
            <a:r>
              <a:rPr lang="en-US" sz="2000" spc="-6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to</a:t>
            </a:r>
            <a:r>
              <a:rPr lang="en-US" sz="2000" spc="-7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secure</a:t>
            </a:r>
            <a:r>
              <a:rPr lang="en-US" sz="2000" spc="-4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investigator</a:t>
            </a:r>
            <a:r>
              <a:rPr lang="en-US" sz="2000" spc="-7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compliance</a:t>
            </a:r>
            <a:r>
              <a:rPr lang="en-US" sz="2000" spc="-7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with</a:t>
            </a:r>
            <a:r>
              <a:rPr lang="en-US" sz="2000" spc="-5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the investigational</a:t>
            </a:r>
            <a:r>
              <a:rPr lang="en-US" sz="2000" spc="-1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plan and applicable FDA </a:t>
            </a:r>
            <a:r>
              <a:rPr lang="en-US" sz="2000" spc="-10" dirty="0">
                <a:latin typeface="Helvetica" panose="020B0604020202020204" pitchFamily="34" charset="0"/>
                <a:ea typeface="Arial" panose="020B0604020202020204" pitchFamily="34" charset="0"/>
                <a:cs typeface="Helvetica" panose="020B0604020202020204" pitchFamily="34" charset="0"/>
              </a:rPr>
              <a:t>regulations.</a:t>
            </a:r>
            <a:endParaRPr lang="en-US" sz="2000" dirty="0">
              <a:latin typeface="Helvetica" panose="020B0604020202020204" pitchFamily="34" charset="0"/>
              <a:ea typeface="Arial" panose="020B0604020202020204" pitchFamily="34" charset="0"/>
              <a:cs typeface="Helvetica" panose="020B0604020202020204" pitchFamily="34" charset="0"/>
            </a:endParaRPr>
          </a:p>
          <a:p>
            <a:pPr>
              <a:spcBef>
                <a:spcPts val="30"/>
              </a:spcBef>
            </a:pPr>
            <a:endParaRPr lang="en-US" sz="2000" b="1" dirty="0">
              <a:effectLst/>
              <a:latin typeface="Helvetica" panose="020B0604020202020204" pitchFamily="34" charset="0"/>
              <a:ea typeface="Arial" panose="020B0604020202020204" pitchFamily="34" charset="0"/>
              <a:cs typeface="Helvetica" panose="020B0604020202020204" pitchFamily="34" charset="0"/>
            </a:endParaRPr>
          </a:p>
          <a:p>
            <a:pPr>
              <a:spcBef>
                <a:spcPts val="30"/>
              </a:spcBef>
            </a:pPr>
            <a:r>
              <a:rPr lang="en-US" sz="2000" b="1" dirty="0">
                <a:latin typeface="Helvetica" panose="020B0604020202020204" pitchFamily="34" charset="0"/>
                <a:ea typeface="Arial" panose="020B0604020202020204" pitchFamily="34" charset="0"/>
                <a:cs typeface="Helvetica" panose="020B0604020202020204" pitchFamily="34" charset="0"/>
              </a:rPr>
              <a:t>    I</a:t>
            </a:r>
            <a:r>
              <a:rPr lang="en-US" sz="2000" b="1" dirty="0">
                <a:effectLst/>
                <a:latin typeface="Helvetica" panose="020B0604020202020204" pitchFamily="34" charset="0"/>
                <a:ea typeface="Arial" panose="020B0604020202020204" pitchFamily="34" charset="0"/>
                <a:cs typeface="Helvetica" panose="020B0604020202020204" pitchFamily="34" charset="0"/>
              </a:rPr>
              <a:t>nadequate Response:</a:t>
            </a:r>
          </a:p>
          <a:p>
            <a:pPr>
              <a:spcBef>
                <a:spcPts val="30"/>
              </a:spcBef>
            </a:pPr>
            <a:r>
              <a:rPr lang="en-US" sz="2000" dirty="0">
                <a:latin typeface="Helvetica" panose="020B0604020202020204" pitchFamily="34" charset="0"/>
                <a:cs typeface="Helvetica" panose="020B0604020202020204" pitchFamily="34" charset="0"/>
              </a:rPr>
              <a:t>    “…virtually all of the serious documentation problems appear to have been the work of a single           	research coordinator who was delinquent in fulfilling her assigned study duties.”</a:t>
            </a:r>
          </a:p>
          <a:p>
            <a:pPr>
              <a:spcBef>
                <a:spcPts val="30"/>
              </a:spcBef>
            </a:pPr>
            <a:endParaRPr lang="en-US" sz="2000" b="1" dirty="0">
              <a:effectLst/>
              <a:latin typeface="Helvetica" panose="020B0604020202020204" pitchFamily="34" charset="0"/>
              <a:ea typeface="Arial" panose="020B0604020202020204" pitchFamily="34" charset="0"/>
              <a:cs typeface="Helvetica" panose="020B0604020202020204" pitchFamily="34" charset="0"/>
            </a:endParaRPr>
          </a:p>
          <a:p>
            <a:pPr>
              <a:lnSpc>
                <a:spcPts val="1000"/>
              </a:lnSpc>
              <a:spcBef>
                <a:spcPts val="30"/>
              </a:spcBef>
            </a:pPr>
            <a:r>
              <a:rPr lang="en-US" sz="2000" b="1" dirty="0">
                <a:effectLst/>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A</a:t>
            </a:r>
            <a:r>
              <a:rPr lang="en-US" sz="2000" b="1" dirty="0">
                <a:effectLst/>
                <a:latin typeface="Helvetica" panose="020B0604020202020204" pitchFamily="34" charset="0"/>
                <a:ea typeface="Arial" panose="020B0604020202020204" pitchFamily="34" charset="0"/>
                <a:cs typeface="Helvetica" panose="020B0604020202020204" pitchFamily="34" charset="0"/>
              </a:rPr>
              <a:t>dequate response:</a:t>
            </a:r>
          </a:p>
          <a:p>
            <a:pPr marL="342900" marR="0" lvl="0" indent="-342900">
              <a:lnSpc>
                <a:spcPts val="1000"/>
              </a:lnSpc>
              <a:spcBef>
                <a:spcPts val="1895"/>
              </a:spcBef>
              <a:spcAft>
                <a:spcPts val="0"/>
              </a:spcAft>
              <a:buSzPts val="1500"/>
              <a:buFont typeface="Wingdings" panose="05000000000000000000" pitchFamily="2" charset="2"/>
              <a:buChar char="v"/>
              <a:tabLst>
                <a:tab pos="366395" algn="l"/>
              </a:tabLst>
            </a:pPr>
            <a:r>
              <a:rPr lang="en-US" sz="2000" dirty="0">
                <a:latin typeface="Helvetica" panose="020B0604020202020204" pitchFamily="34" charset="0"/>
                <a:ea typeface="Arial" panose="020B0604020202020204" pitchFamily="34" charset="0"/>
                <a:cs typeface="Helvetica" panose="020B0604020202020204" pitchFamily="34" charset="0"/>
              </a:rPr>
              <a:t>Failure</a:t>
            </a:r>
            <a:r>
              <a:rPr lang="en-US" sz="2000" spc="-8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to</a:t>
            </a:r>
            <a:r>
              <a:rPr lang="en-US" sz="2000" spc="-7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follow</a:t>
            </a:r>
            <a:r>
              <a:rPr lang="en-US" sz="2000" spc="-5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the</a:t>
            </a:r>
            <a:r>
              <a:rPr lang="en-US" sz="2000" spc="-6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investigational</a:t>
            </a:r>
            <a:r>
              <a:rPr lang="en-US" sz="2000" spc="-100" dirty="0">
                <a:latin typeface="Helvetica" panose="020B0604020202020204" pitchFamily="34" charset="0"/>
                <a:ea typeface="Arial" panose="020B0604020202020204" pitchFamily="34" charset="0"/>
                <a:cs typeface="Helvetica" panose="020B0604020202020204" pitchFamily="34" charset="0"/>
              </a:rPr>
              <a:t> </a:t>
            </a:r>
            <a:r>
              <a:rPr lang="en-US" sz="2000" spc="-20" dirty="0">
                <a:latin typeface="Helvetica" panose="020B0604020202020204" pitchFamily="34" charset="0"/>
                <a:ea typeface="Arial" panose="020B0604020202020204" pitchFamily="34" charset="0"/>
                <a:cs typeface="Helvetica" panose="020B0604020202020204" pitchFamily="34" charset="0"/>
              </a:rPr>
              <a:t>plan</a:t>
            </a:r>
            <a:endParaRPr lang="en-US" sz="2000" dirty="0">
              <a:latin typeface="Helvetica" panose="020B0604020202020204" pitchFamily="34" charset="0"/>
              <a:ea typeface="Arial" panose="020B0604020202020204" pitchFamily="34" charset="0"/>
              <a:cs typeface="Helvetica" panose="020B0604020202020204" pitchFamily="34" charset="0"/>
            </a:endParaRPr>
          </a:p>
          <a:p>
            <a:pPr marL="342900" marR="264160" lvl="0" indent="-342900">
              <a:lnSpc>
                <a:spcPts val="2300"/>
              </a:lnSpc>
              <a:spcBef>
                <a:spcPts val="315"/>
              </a:spcBef>
              <a:spcAft>
                <a:spcPts val="0"/>
              </a:spcAft>
              <a:buSzPts val="1500"/>
              <a:buFont typeface="Wingdings" panose="05000000000000000000" pitchFamily="2" charset="2"/>
              <a:buChar char="v"/>
              <a:tabLst>
                <a:tab pos="366395" algn="l"/>
                <a:tab pos="3708400" algn="l"/>
              </a:tabLst>
            </a:pPr>
            <a:r>
              <a:rPr lang="en-US" sz="2000" dirty="0">
                <a:latin typeface="Helvetica" panose="020B0604020202020204" pitchFamily="34" charset="0"/>
                <a:ea typeface="Arial" panose="020B0604020202020204" pitchFamily="34" charset="0"/>
                <a:cs typeface="Helvetica" panose="020B0604020202020204" pitchFamily="34" charset="0"/>
              </a:rPr>
              <a:t>Response:</a:t>
            </a:r>
            <a:r>
              <a:rPr lang="en-US" sz="2000" spc="20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“We</a:t>
            </a:r>
            <a:r>
              <a:rPr lang="en-US" sz="2000" spc="-1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have</a:t>
            </a:r>
            <a:r>
              <a:rPr lang="en-US" sz="2000" spc="-4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now</a:t>
            </a:r>
            <a:r>
              <a:rPr lang="en-US" sz="2000" spc="-4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prepared</a:t>
            </a:r>
            <a:r>
              <a:rPr lang="en-US" sz="2000" spc="-5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and</a:t>
            </a:r>
            <a:r>
              <a:rPr lang="en-US" sz="2000" spc="-4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adopted</a:t>
            </a:r>
            <a:r>
              <a:rPr lang="en-US" sz="2000" spc="-5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 formal written procedure that</a:t>
            </a:r>
            <a:r>
              <a:rPr lang="en-US" sz="2000" spc="-1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will help us and our staff to assure compliance with written study protocols and the obligations we accept as clinical investigators</a:t>
            </a:r>
            <a:r>
              <a:rPr lang="en-US" sz="2000" spc="-8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for</a:t>
            </a:r>
            <a:r>
              <a:rPr lang="en-US" sz="2000" spc="-8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FDA-regulated</a:t>
            </a:r>
            <a:r>
              <a:rPr lang="en-US" sz="2000" spc="-8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trials.</a:t>
            </a:r>
            <a:r>
              <a:rPr lang="en-US" sz="2000" spc="-8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a:t>
            </a:r>
            <a:r>
              <a:rPr lang="en-US" sz="2000" spc="-8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copy</a:t>
            </a:r>
            <a:r>
              <a:rPr lang="en-US" sz="2000" spc="-8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of</a:t>
            </a:r>
            <a:r>
              <a:rPr lang="en-US" sz="2000" spc="-7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the approved SOP is attached. We have reviewed this new procedure at a meeting held on </a:t>
            </a:r>
            <a:r>
              <a:rPr lang="en-US" sz="2000" u="sng"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with</a:t>
            </a:r>
            <a:r>
              <a:rPr lang="en-US" sz="2000" spc="-9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all research</a:t>
            </a:r>
            <a:r>
              <a:rPr lang="en-US" sz="2000" spc="-2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staff</a:t>
            </a:r>
            <a:r>
              <a:rPr lang="en-US" sz="2000" spc="-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(attendance sign-in</a:t>
            </a:r>
            <a:r>
              <a:rPr lang="en-US" sz="2000" spc="-40"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sheet</a:t>
            </a:r>
            <a:r>
              <a:rPr lang="en-US" sz="2000" spc="-5" dirty="0">
                <a:latin typeface="Helvetica" panose="020B0604020202020204" pitchFamily="34" charset="0"/>
                <a:ea typeface="Arial" panose="020B0604020202020204" pitchFamily="34" charset="0"/>
                <a:cs typeface="Helvetica" panose="020B0604020202020204" pitchFamily="34" charset="0"/>
              </a:rPr>
              <a:t> </a:t>
            </a:r>
            <a:r>
              <a:rPr lang="en-US" sz="2000" dirty="0">
                <a:latin typeface="Helvetica" panose="020B0604020202020204" pitchFamily="34" charset="0"/>
                <a:ea typeface="Arial" panose="020B0604020202020204" pitchFamily="34" charset="0"/>
                <a:cs typeface="Helvetica" panose="020B0604020202020204" pitchFamily="34" charset="0"/>
              </a:rPr>
              <a:t>attached). After 3-6 months, this corrective action will be evaluated for </a:t>
            </a:r>
            <a:r>
              <a:rPr lang="en-US" sz="2000" spc="5" dirty="0">
                <a:latin typeface="Helvetica" panose="020B0604020202020204" pitchFamily="34" charset="0"/>
                <a:ea typeface="Arial" panose="020B0604020202020204" pitchFamily="34" charset="0"/>
                <a:cs typeface="Helvetica" panose="020B0604020202020204" pitchFamily="34" charset="0"/>
              </a:rPr>
              <a:t>e</a:t>
            </a:r>
            <a:r>
              <a:rPr lang="en-US" sz="2000" spc="-5" dirty="0">
                <a:latin typeface="Helvetica" panose="020B0604020202020204" pitchFamily="34" charset="0"/>
                <a:ea typeface="Arial" panose="020B0604020202020204" pitchFamily="34" charset="0"/>
                <a:cs typeface="Helvetica" panose="020B0604020202020204" pitchFamily="34" charset="0"/>
              </a:rPr>
              <a:t>ff</a:t>
            </a:r>
            <a:r>
              <a:rPr lang="en-US" sz="2000" spc="5" dirty="0">
                <a:latin typeface="Helvetica" panose="020B0604020202020204" pitchFamily="34" charset="0"/>
                <a:ea typeface="Arial" panose="020B0604020202020204" pitchFamily="34" charset="0"/>
                <a:cs typeface="Helvetica" panose="020B0604020202020204" pitchFamily="34" charset="0"/>
              </a:rPr>
              <a:t>e</a:t>
            </a:r>
            <a:r>
              <a:rPr lang="en-US" sz="2000" spc="10" dirty="0">
                <a:latin typeface="Helvetica" panose="020B0604020202020204" pitchFamily="34" charset="0"/>
                <a:ea typeface="Arial" panose="020B0604020202020204" pitchFamily="34" charset="0"/>
                <a:cs typeface="Helvetica" panose="020B0604020202020204" pitchFamily="34" charset="0"/>
              </a:rPr>
              <a:t>ct</a:t>
            </a:r>
            <a:r>
              <a:rPr lang="en-US" sz="2000" spc="-10" dirty="0">
                <a:latin typeface="Helvetica" panose="020B0604020202020204" pitchFamily="34" charset="0"/>
                <a:ea typeface="Arial" panose="020B0604020202020204" pitchFamily="34" charset="0"/>
                <a:cs typeface="Helvetica" panose="020B0604020202020204" pitchFamily="34" charset="0"/>
              </a:rPr>
              <a:t>i</a:t>
            </a:r>
            <a:r>
              <a:rPr lang="en-US" sz="2000" spc="10" dirty="0">
                <a:latin typeface="Helvetica" panose="020B0604020202020204" pitchFamily="34" charset="0"/>
                <a:ea typeface="Arial" panose="020B0604020202020204" pitchFamily="34" charset="0"/>
                <a:cs typeface="Helvetica" panose="020B0604020202020204" pitchFamily="34" charset="0"/>
              </a:rPr>
              <a:t>v</a:t>
            </a:r>
            <a:r>
              <a:rPr lang="en-US" sz="2000" spc="-10" dirty="0">
                <a:latin typeface="Helvetica" panose="020B0604020202020204" pitchFamily="34" charset="0"/>
                <a:ea typeface="Arial" panose="020B0604020202020204" pitchFamily="34" charset="0"/>
                <a:cs typeface="Helvetica" panose="020B0604020202020204" pitchFamily="34" charset="0"/>
              </a:rPr>
              <a:t>e</a:t>
            </a:r>
            <a:r>
              <a:rPr lang="en-US" sz="2000" spc="-5" dirty="0">
                <a:latin typeface="Helvetica" panose="020B0604020202020204" pitchFamily="34" charset="0"/>
                <a:ea typeface="Arial" panose="020B0604020202020204" pitchFamily="34" charset="0"/>
                <a:cs typeface="Helvetica" panose="020B0604020202020204" pitchFamily="34" charset="0"/>
              </a:rPr>
              <a:t>n</a:t>
            </a:r>
            <a:r>
              <a:rPr lang="en-US" sz="2000" spc="-10" dirty="0">
                <a:latin typeface="Helvetica" panose="020B0604020202020204" pitchFamily="34" charset="0"/>
                <a:ea typeface="Arial" panose="020B0604020202020204" pitchFamily="34" charset="0"/>
                <a:cs typeface="Helvetica" panose="020B0604020202020204" pitchFamily="34" charset="0"/>
              </a:rPr>
              <a:t>e</a:t>
            </a:r>
            <a:r>
              <a:rPr lang="en-US" sz="2000" spc="5" dirty="0">
                <a:latin typeface="Helvetica" panose="020B0604020202020204" pitchFamily="34" charset="0"/>
                <a:ea typeface="Arial" panose="020B0604020202020204" pitchFamily="34" charset="0"/>
                <a:cs typeface="Helvetica" panose="020B0604020202020204" pitchFamily="34" charset="0"/>
              </a:rPr>
              <a:t>s</a:t>
            </a:r>
            <a:r>
              <a:rPr lang="en-US" sz="2000" spc="-10" dirty="0">
                <a:latin typeface="Helvetica" panose="020B0604020202020204" pitchFamily="34" charset="0"/>
                <a:ea typeface="Arial" panose="020B0604020202020204" pitchFamily="34" charset="0"/>
                <a:cs typeface="Helvetica" panose="020B0604020202020204" pitchFamily="34" charset="0"/>
              </a:rPr>
              <a:t>s</a:t>
            </a:r>
            <a:r>
              <a:rPr lang="en-US" sz="2000" dirty="0">
                <a:latin typeface="Helvetica" panose="020B0604020202020204" pitchFamily="34" charset="0"/>
                <a:ea typeface="Arial" panose="020B0604020202020204" pitchFamily="34" charset="0"/>
                <a:cs typeface="Helvetica" panose="020B0604020202020204" pitchFamily="34" charset="0"/>
              </a:rPr>
              <a:t>.</a:t>
            </a:r>
            <a:r>
              <a:rPr lang="en-US" sz="2000" spc="5" dirty="0">
                <a:latin typeface="Helvetica" panose="020B0604020202020204" pitchFamily="34" charset="0"/>
                <a:ea typeface="Arial" panose="020B0604020202020204" pitchFamily="34" charset="0"/>
                <a:cs typeface="Helvetica" panose="020B0604020202020204" pitchFamily="34" charset="0"/>
              </a:rPr>
              <a:t>”</a:t>
            </a:r>
            <a:endParaRPr lang="en-US" sz="2000" dirty="0">
              <a:latin typeface="Helvetica" panose="020B0604020202020204" pitchFamily="34" charset="0"/>
              <a:ea typeface="Arial"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66374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31</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2833167" y="75356"/>
            <a:ext cx="6989927"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FDA Inspection: Top Ten Sponsor-Investigator Citations</a:t>
            </a:r>
          </a:p>
        </p:txBody>
      </p:sp>
      <p:sp>
        <p:nvSpPr>
          <p:cNvPr id="8" name="Rectangle 7">
            <a:extLst>
              <a:ext uri="{FF2B5EF4-FFF2-40B4-BE49-F238E27FC236}">
                <a16:creationId xmlns:a16="http://schemas.microsoft.com/office/drawing/2014/main" id="{DC3F2E74-27A5-462A-9A38-A4E9F507C29F}"/>
              </a:ext>
            </a:extLst>
          </p:cNvPr>
          <p:cNvSpPr/>
          <p:nvPr/>
        </p:nvSpPr>
        <p:spPr>
          <a:xfrm>
            <a:off x="115268" y="782402"/>
            <a:ext cx="11961463" cy="4901342"/>
          </a:xfrm>
          <a:prstGeom prst="rect">
            <a:avLst/>
          </a:prstGeom>
        </p:spPr>
        <p:txBody>
          <a:bodyPr wrap="square">
            <a:spAutoFit/>
          </a:bodyPr>
          <a:lstStyle/>
          <a:p>
            <a:r>
              <a:rPr lang="en-US" sz="1000" dirty="0">
                <a:latin typeface="Arial" panose="020B0604020202020204" pitchFamily="34" charset="0"/>
                <a:ea typeface="Arial" panose="020B0604020202020204" pitchFamily="34" charset="0"/>
              </a:rPr>
              <a:t> </a:t>
            </a:r>
          </a:p>
          <a:p>
            <a:pPr marL="342900" marR="0" lvl="0" indent="-342900">
              <a:spcBef>
                <a:spcPts val="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Investigation</a:t>
            </a:r>
            <a:r>
              <a:rPr lang="en-US" sz="2000" spc="-3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was</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not</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conducted</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accordance</a:t>
            </a:r>
            <a:r>
              <a:rPr lang="en-US" sz="2000" spc="-3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with</a:t>
            </a:r>
            <a:r>
              <a:rPr lang="en-US" sz="2000" spc="-3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the</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investigational</a:t>
            </a:r>
            <a:r>
              <a:rPr lang="en-US" sz="2000" spc="-20" dirty="0">
                <a:latin typeface="Helvetica" panose="020B0604020202020204" pitchFamily="34" charset="0"/>
                <a:ea typeface="Calibri" panose="020F0502020204030204" pitchFamily="34" charset="0"/>
                <a:cs typeface="Helvetica" panose="020B0604020202020204" pitchFamily="34" charset="0"/>
              </a:rPr>
              <a:t> plan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312.60</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812.100</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0"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Failure</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prepare</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or</a:t>
            </a:r>
            <a:r>
              <a:rPr lang="en-US" sz="2000" spc="-3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maintain</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adequate</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case</a:t>
            </a:r>
            <a:r>
              <a:rPr lang="en-US" sz="2000" spc="-10" dirty="0">
                <a:latin typeface="Helvetica" panose="020B0604020202020204" pitchFamily="34" charset="0"/>
                <a:ea typeface="Calibri" panose="020F0502020204030204" pitchFamily="34" charset="0"/>
                <a:cs typeface="Helvetica" panose="020B0604020202020204" pitchFamily="34" charset="0"/>
              </a:rPr>
              <a:t> histories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312.62</a:t>
            </a:r>
            <a:r>
              <a:rPr lang="en-US" sz="1600" spc="-2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(b)</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15"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812.140</a:t>
            </a:r>
          </a:p>
          <a:p>
            <a:pPr marL="342900" marR="0"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Proper</a:t>
            </a:r>
            <a:r>
              <a:rPr lang="en-US" sz="2000" spc="-3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monitoring</a:t>
            </a:r>
            <a:r>
              <a:rPr lang="en-US" sz="2000" spc="-3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was</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not</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spc="-10" dirty="0">
                <a:latin typeface="Helvetica" panose="020B0604020202020204" pitchFamily="34" charset="0"/>
                <a:ea typeface="Calibri" panose="020F0502020204030204" pitchFamily="34" charset="0"/>
                <a:cs typeface="Helvetica" panose="020B0604020202020204" pitchFamily="34" charset="0"/>
              </a:rPr>
              <a:t>ensured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312.50</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812.40</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0"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Inadequate</a:t>
            </a:r>
            <a:r>
              <a:rPr lang="en-US" sz="2000" spc="-4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IP</a:t>
            </a:r>
            <a:r>
              <a:rPr lang="en-US" sz="2000" spc="-4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accountability</a:t>
            </a:r>
            <a:r>
              <a:rPr lang="en-US" sz="2000" spc="-30" dirty="0">
                <a:latin typeface="Helvetica" panose="020B0604020202020204" pitchFamily="34" charset="0"/>
                <a:ea typeface="Calibri" panose="020F0502020204030204" pitchFamily="34" charset="0"/>
                <a:cs typeface="Helvetica" panose="020B0604020202020204" pitchFamily="34" charset="0"/>
              </a:rPr>
              <a:t> </a:t>
            </a:r>
            <a:r>
              <a:rPr lang="en-US" sz="1600" spc="-10" dirty="0">
                <a:latin typeface="Helvetica" panose="020B0604020202020204" pitchFamily="34" charset="0"/>
                <a:ea typeface="Calibri" panose="020F0502020204030204" pitchFamily="34" charset="0"/>
                <a:cs typeface="Helvetica" panose="020B0604020202020204" pitchFamily="34" charset="0"/>
              </a:rPr>
              <a:t>3</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12.59</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312.62</a:t>
            </a:r>
            <a:r>
              <a:rPr lang="en-US" sz="1600" spc="-3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(a)</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5"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812.140</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434340"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Failure</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assure</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an</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IRB</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was</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responsible</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for</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initial</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and</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continuing</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review</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and</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approval of a clinical study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312.66</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812.62</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609600" lvl="0" indent="-342900">
              <a:spcBef>
                <a:spcPts val="285"/>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Not</a:t>
            </a:r>
            <a:r>
              <a:rPr lang="en-US" sz="2000" spc="-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all</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changes</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research</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activity</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were</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approved</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by</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an</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Institutional</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Review</a:t>
            </a:r>
            <a:r>
              <a:rPr lang="en-US" sz="2000" spc="-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Board</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prior</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 </a:t>
            </a:r>
            <a:r>
              <a:rPr lang="en-US" sz="2000" spc="-10" dirty="0">
                <a:latin typeface="Helvetica" panose="020B0604020202020204" pitchFamily="34" charset="0"/>
                <a:ea typeface="Calibri" panose="020F0502020204030204" pitchFamily="34" charset="0"/>
                <a:cs typeface="Helvetica" panose="020B0604020202020204" pitchFamily="34" charset="0"/>
              </a:rPr>
              <a:t>implementation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312.66</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20"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812.62</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686435" indent="-342900">
              <a:spcBef>
                <a:spcPts val="280"/>
              </a:spcBef>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Failure</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obtain</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complete</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investigator</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statement,</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Form</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FDA</a:t>
            </a:r>
            <a:r>
              <a:rPr lang="en-US" sz="2000" spc="-3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1572,</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before</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permitting</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an investigator to participate in an investigation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312.53</a:t>
            </a:r>
            <a:r>
              <a:rPr lang="en-US" sz="1600" spc="-15"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(c)</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spc="-25"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(1)</a:t>
            </a:r>
            <a:endParaRPr lang="en-US" sz="1600" dirty="0">
              <a:latin typeface="Helvetica" panose="020B0604020202020204" pitchFamily="34" charset="0"/>
              <a:ea typeface="Calibri" panose="020F0502020204030204" pitchFamily="34" charset="0"/>
              <a:cs typeface="Helvetica" panose="020B0604020202020204" pitchFamily="34" charset="0"/>
            </a:endParaRPr>
          </a:p>
          <a:p>
            <a:pPr marL="342900" marR="686435"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Failure</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get</a:t>
            </a:r>
            <a:r>
              <a:rPr lang="en-US" sz="2000" spc="-5" dirty="0">
                <a:latin typeface="Helvetica" panose="020B0604020202020204" pitchFamily="34" charset="0"/>
                <a:ea typeface="Calibri" panose="020F0502020204030204" pitchFamily="34" charset="0"/>
                <a:cs typeface="Helvetica" panose="020B0604020202020204" pitchFamily="34" charset="0"/>
              </a:rPr>
              <a:t> </a:t>
            </a:r>
            <a:r>
              <a:rPr lang="en-US" sz="2000" spc="-10" dirty="0">
                <a:latin typeface="Helvetica" panose="020B0604020202020204" pitchFamily="34" charset="0"/>
                <a:ea typeface="Calibri" panose="020F0502020204030204" pitchFamily="34" charset="0"/>
                <a:cs typeface="Helvetica" panose="020B0604020202020204" pitchFamily="34" charset="0"/>
              </a:rPr>
              <a:t>IND/IDE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312.20</a:t>
            </a:r>
            <a:r>
              <a:rPr lang="en-US" sz="1600" spc="-2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(a)</a:t>
            </a:r>
            <a:r>
              <a:rPr lang="en-US" sz="1600" dirty="0">
                <a:latin typeface="Helvetica" panose="020B0604020202020204" pitchFamily="34" charset="0"/>
                <a:ea typeface="Arial" panose="020B0604020202020204" pitchFamily="34" charset="0"/>
                <a:cs typeface="Helvetica" panose="020B0604020202020204" pitchFamily="34" charset="0"/>
              </a:rPr>
              <a:t>;</a:t>
            </a:r>
            <a:r>
              <a:rPr lang="en-US" sz="1600" spc="-15" dirty="0">
                <a:latin typeface="Helvetica" panose="020B0604020202020204" pitchFamily="34" charset="0"/>
                <a:ea typeface="Arial" panose="020B0604020202020204" pitchFamily="34" charset="0"/>
                <a:cs typeface="Helvetica" panose="020B0604020202020204" pitchFamily="34" charset="0"/>
              </a:rPr>
              <a:t>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812.40</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0"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Failure</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submit</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annual</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reports</a:t>
            </a:r>
            <a:r>
              <a:rPr lang="en-US" sz="2000" spc="-2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to</a:t>
            </a:r>
            <a:r>
              <a:rPr lang="en-US" sz="2000" spc="-5" dirty="0">
                <a:latin typeface="Helvetica" panose="020B0604020202020204" pitchFamily="34" charset="0"/>
                <a:ea typeface="Calibri" panose="020F0502020204030204" pitchFamily="34" charset="0"/>
                <a:cs typeface="Helvetica" panose="020B0604020202020204" pitchFamily="34" charset="0"/>
              </a:rPr>
              <a:t> </a:t>
            </a:r>
            <a:r>
              <a:rPr lang="en-US" sz="2000" spc="-25" dirty="0">
                <a:latin typeface="Helvetica" panose="020B0604020202020204" pitchFamily="34" charset="0"/>
                <a:ea typeface="Calibri" panose="020F0502020204030204" pitchFamily="34" charset="0"/>
                <a:cs typeface="Helvetica" panose="020B0604020202020204" pitchFamily="34" charset="0"/>
              </a:rPr>
              <a:t>FDA </a:t>
            </a:r>
            <a:r>
              <a:rPr lang="en-US" sz="160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312.56</a:t>
            </a:r>
            <a:r>
              <a:rPr lang="en-US" sz="1600" spc="-2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 </a:t>
            </a:r>
            <a:r>
              <a:rPr lang="en-US" sz="1600" spc="-25"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(c)</a:t>
            </a:r>
            <a:endParaRPr lang="en-US" sz="1600" dirty="0">
              <a:latin typeface="Helvetica" panose="020B0604020202020204" pitchFamily="34" charset="0"/>
              <a:ea typeface="Arial" panose="020B0604020202020204" pitchFamily="34" charset="0"/>
              <a:cs typeface="Helvetica" panose="020B0604020202020204" pitchFamily="34" charset="0"/>
            </a:endParaRPr>
          </a:p>
          <a:p>
            <a:pPr marL="342900" marR="382270" lvl="0" indent="-342900">
              <a:spcBef>
                <a:spcPts val="280"/>
              </a:spcBef>
              <a:spcAft>
                <a:spcPts val="0"/>
              </a:spcAft>
              <a:buSzPts val="1100"/>
              <a:buFont typeface="Wingdings" panose="05000000000000000000" pitchFamily="2" charset="2"/>
              <a:buChar char="v"/>
              <a:tabLst>
                <a:tab pos="521335" algn="l"/>
              </a:tabLst>
            </a:pPr>
            <a:r>
              <a:rPr lang="en-US" sz="2000" dirty="0">
                <a:latin typeface="Helvetica" panose="020B0604020202020204" pitchFamily="34" charset="0"/>
                <a:ea typeface="Calibri" panose="020F0502020204030204" pitchFamily="34" charset="0"/>
                <a:cs typeface="Helvetica" panose="020B0604020202020204" pitchFamily="34" charset="0"/>
              </a:rPr>
              <a:t>Failure to</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obtain</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informed</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consent</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in</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accordance</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with</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21</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CFR</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Part</a:t>
            </a:r>
            <a:r>
              <a:rPr lang="en-US" sz="2000" spc="-15"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50 from</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each</a:t>
            </a:r>
            <a:r>
              <a:rPr lang="en-US" sz="2000" spc="-2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human</a:t>
            </a:r>
            <a:r>
              <a:rPr lang="en-US" sz="2000" spc="-10" dirty="0">
                <a:latin typeface="Helvetica" panose="020B0604020202020204" pitchFamily="34"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subject prior to drug administration and conducting study-related tests </a:t>
            </a:r>
            <a:r>
              <a:rPr lang="en-US" sz="1600" spc="-10" dirty="0">
                <a:uFill>
                  <a:solidFill>
                    <a:srgbClr val="0000FF"/>
                  </a:solidFill>
                </a:uFill>
                <a:latin typeface="Helvetica" panose="020B0604020202020204" pitchFamily="34" charset="0"/>
                <a:ea typeface="Arial" panose="020B0604020202020204" pitchFamily="34" charset="0"/>
                <a:cs typeface="Helvetica" panose="020B0604020202020204" pitchFamily="34" charset="0"/>
              </a:rPr>
              <a:t>312.60</a:t>
            </a:r>
            <a:endParaRPr lang="en-US" sz="1600" dirty="0">
              <a:latin typeface="Helvetica" panose="020B0604020202020204" pitchFamily="34" charset="0"/>
              <a:ea typeface="Arial"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911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32</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2205880" y="77492"/>
            <a:ext cx="7276351"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Sponsor-Investigator Responsibilities in Clinical Research</a:t>
            </a:r>
          </a:p>
        </p:txBody>
      </p:sp>
      <p:sp>
        <p:nvSpPr>
          <p:cNvPr id="5" name="TextBox 4">
            <a:extLst>
              <a:ext uri="{FF2B5EF4-FFF2-40B4-BE49-F238E27FC236}">
                <a16:creationId xmlns:a16="http://schemas.microsoft.com/office/drawing/2014/main" id="{5959282D-FC78-4048-ADA3-DEF9DF6CABB7}"/>
              </a:ext>
            </a:extLst>
          </p:cNvPr>
          <p:cNvSpPr txBox="1"/>
          <p:nvPr/>
        </p:nvSpPr>
        <p:spPr>
          <a:xfrm>
            <a:off x="3787563" y="1002530"/>
            <a:ext cx="3182281" cy="584775"/>
          </a:xfrm>
          <a:prstGeom prst="rect">
            <a:avLst/>
          </a:prstGeom>
          <a:noFill/>
        </p:spPr>
        <p:txBody>
          <a:bodyPr wrap="none" rtlCol="0">
            <a:spAutoFit/>
          </a:bodyPr>
          <a:lstStyle/>
          <a:p>
            <a:r>
              <a:rPr lang="en-US" sz="3200" b="1" u="sng" dirty="0">
                <a:latin typeface="Helvetica" panose="020B0604020202020204" pitchFamily="34" charset="0"/>
                <a:cs typeface="Helvetica" panose="020B0604020202020204" pitchFamily="34" charset="0"/>
              </a:rPr>
              <a:t>Key Takeaways</a:t>
            </a:r>
          </a:p>
        </p:txBody>
      </p:sp>
      <p:sp>
        <p:nvSpPr>
          <p:cNvPr id="6" name="TextBox 5">
            <a:extLst>
              <a:ext uri="{FF2B5EF4-FFF2-40B4-BE49-F238E27FC236}">
                <a16:creationId xmlns:a16="http://schemas.microsoft.com/office/drawing/2014/main" id="{A14C2AF5-7960-4822-BF72-101C5E2167E4}"/>
              </a:ext>
            </a:extLst>
          </p:cNvPr>
          <p:cNvSpPr txBox="1"/>
          <p:nvPr/>
        </p:nvSpPr>
        <p:spPr>
          <a:xfrm>
            <a:off x="1304926" y="2055799"/>
            <a:ext cx="9715500" cy="2308324"/>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a:latin typeface="Helvetica" panose="020B0604020202020204" pitchFamily="34" charset="0"/>
                <a:cs typeface="Helvetica" panose="020B0604020202020204" pitchFamily="34" charset="0"/>
              </a:rPr>
              <a:t>The Investigator (sponsor-Investigator/Principle Investigator) is ultimately responsible for overall conduct of the study</a:t>
            </a:r>
          </a:p>
          <a:p>
            <a:pPr marL="285750" indent="-285750">
              <a:buFont typeface="Wingdings" panose="05000000000000000000" pitchFamily="2" charset="2"/>
              <a:buChar char="ü"/>
            </a:pPr>
            <a:endParaRPr lang="en-US" sz="2400" b="1"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US" sz="2400" b="1" dirty="0">
                <a:latin typeface="Helvetica" panose="020B0604020202020204" pitchFamily="34" charset="0"/>
                <a:cs typeface="Helvetica" panose="020B0604020202020204" pitchFamily="34" charset="0"/>
              </a:rPr>
              <a:t>Integrating quality in clinical research: ALCOA-C</a:t>
            </a:r>
          </a:p>
          <a:p>
            <a:pPr marL="285750" indent="-285750">
              <a:buFont typeface="Wingdings" panose="05000000000000000000" pitchFamily="2" charset="2"/>
              <a:buChar char="ü"/>
            </a:pPr>
            <a:endParaRPr lang="en-US" sz="2400" b="1"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US" sz="2400" b="1" dirty="0">
                <a:solidFill>
                  <a:srgbClr val="FF0000"/>
                </a:solidFill>
                <a:latin typeface="Helvetica" panose="020B0604020202020204" pitchFamily="34" charset="0"/>
                <a:cs typeface="Helvetica" panose="020B0604020202020204" pitchFamily="34" charset="0"/>
              </a:rPr>
              <a:t>IF IT IS NOT DOCUMENTED, IT DID NOT HAPPEN</a:t>
            </a:r>
          </a:p>
        </p:txBody>
      </p:sp>
    </p:spTree>
    <p:extLst>
      <p:ext uri="{BB962C8B-B14F-4D97-AF65-F5344CB8AC3E}">
        <p14:creationId xmlns:p14="http://schemas.microsoft.com/office/powerpoint/2010/main" val="90456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33</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3C10F4F4-D079-488A-84AB-FD78D0197AA0}"/>
              </a:ext>
            </a:extLst>
          </p:cNvPr>
          <p:cNvSpPr txBox="1"/>
          <p:nvPr/>
        </p:nvSpPr>
        <p:spPr>
          <a:xfrm>
            <a:off x="3971925" y="0"/>
            <a:ext cx="3347391"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Additional Resources</a:t>
            </a:r>
          </a:p>
        </p:txBody>
      </p:sp>
      <p:sp>
        <p:nvSpPr>
          <p:cNvPr id="5" name="TextBox 4">
            <a:extLst>
              <a:ext uri="{FF2B5EF4-FFF2-40B4-BE49-F238E27FC236}">
                <a16:creationId xmlns:a16="http://schemas.microsoft.com/office/drawing/2014/main" id="{A03035E5-58E6-4718-9F37-9EFA12FE1800}"/>
              </a:ext>
            </a:extLst>
          </p:cNvPr>
          <p:cNvSpPr txBox="1"/>
          <p:nvPr/>
        </p:nvSpPr>
        <p:spPr>
          <a:xfrm>
            <a:off x="117676" y="539913"/>
            <a:ext cx="11475039" cy="6124754"/>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Investigational New Drug Applications (INDs) - Determining Whether Human Research Studies Can Be Conducted Without an IND: </a:t>
            </a:r>
            <a:r>
              <a:rPr lang="en-US" sz="1400" dirty="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https://www.fda.gov/regulatory-information/search-fda-guidance-documents/investigational-new-drug-applications-inds-determining-whether-human-research-studies-can-be</a:t>
            </a:r>
            <a:endParaRPr lang="en-US" sz="1400" dirty="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 Investigational New Drug Applications Prepared and Submitted by Sponsor-Investigators: </a:t>
            </a:r>
            <a:r>
              <a:rPr lang="en-US" sz="1400"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https://www.fda.gov/regulatory-information/search-fda-guidance-documents/investigational-new-drug-applications-prepared-and-submitted-sponsor-investigators</a:t>
            </a:r>
            <a:endParaRPr lang="en-US" sz="1400" dirty="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Frequently Asked Questions – Statement of Investigator (Form FDA 1572): </a:t>
            </a:r>
            <a:r>
              <a:rPr lang="en-US" sz="1400" b="1" dirty="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lang="en-US" sz="1400" dirty="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https://www.fda.gov/regulatory-information/search-fda-guidance-documents/frequently-asked-questions-statement-investigator-form-fda-1572</a:t>
            </a:r>
            <a:endParaRPr lang="en-US" sz="1400" dirty="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Form FDA 3674 - Certifications To Accompany Drug, Biological Product, and Device Applications/Submissions: </a:t>
            </a:r>
            <a:r>
              <a:rPr lang="en-US" sz="1400" dirty="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https://www.fda.gov/regulatory-information/search-fda-guidance-documents/form-fda-3674-certifications-accompany-drug-biological-product-and-device-applicationssubmissions</a:t>
            </a:r>
            <a:endParaRPr lang="en-US" sz="1400" dirty="0">
              <a:latin typeface="Helvetica" panose="020B0604020202020204" pitchFamily="34" charset="0"/>
              <a:cs typeface="Helvetica" panose="020B0604020202020204" pitchFamily="34" charset="0"/>
            </a:endParaRPr>
          </a:p>
          <a:p>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Financial Disclosure by clinical Investigators: </a:t>
            </a:r>
            <a:r>
              <a:rPr lang="en-US" sz="1400" dirty="0">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https://www.fda.gov/regulatory-information/search-fda-guidance-documents/financial-disclosure-clinical-investigators</a:t>
            </a:r>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Oversight of Clinical Investigations — A Risk-Based Approach to Monitoring: </a:t>
            </a:r>
            <a:r>
              <a:rPr lang="en-US" sz="1400" dirty="0">
                <a:latin typeface="Helvetica" panose="020B0604020202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https://www.fda.gov/regulatory-information/search-fda-guidance-documents/oversight-clinical-investigations-risk-based-approach-monitoring</a:t>
            </a:r>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dirty="0">
                <a:latin typeface="Helvetica" panose="020B0604020202020204" pitchFamily="34" charset="0"/>
                <a:cs typeface="Helvetica" panose="020B0604020202020204" pitchFamily="34" charset="0"/>
              </a:rPr>
              <a:t>FDA Inspections of Clinical </a:t>
            </a:r>
            <a:r>
              <a:rPr lang="en-US" sz="1400" dirty="0">
                <a:latin typeface="Helvetica" panose="020B0604020202020204" pitchFamily="34" charset="0"/>
                <a:cs typeface="Helvetica" panose="020B0604020202020204" pitchFamily="34" charset="0"/>
              </a:rPr>
              <a:t>Investigators-Guidance For IRBs, Clinical Investigators, and Sponsors: </a:t>
            </a:r>
            <a:r>
              <a:rPr lang="en-US" sz="1400" dirty="0">
                <a:latin typeface="Helvetica" panose="020B0604020202020204" pitchFamily="34" charset="0"/>
                <a:cs typeface="Helvetica" panose="020B0604020202020204" pitchFamily="34" charset="0"/>
                <a:hlinkClick r:id="rId9">
                  <a:extLst>
                    <a:ext uri="{A12FA001-AC4F-418D-AE19-62706E023703}">
                      <ahyp:hlinkClr xmlns:ahyp="http://schemas.microsoft.com/office/drawing/2018/hyperlinkcolor" val="tx"/>
                    </a:ext>
                  </a:extLst>
                </a:hlinkClick>
              </a:rPr>
              <a:t>https://www.fda.gov/regulatory-information/search-fda-guidance-documents/fda-inspections-clinical-investigators</a:t>
            </a:r>
            <a:endParaRPr lang="en-US" sz="1400" dirty="0">
              <a:latin typeface="Helvetica" panose="020B0604020202020204" pitchFamily="34" charset="0"/>
              <a:cs typeface="Helvetica" panose="020B0604020202020204" pitchFamily="34" charset="0"/>
            </a:endParaRPr>
          </a:p>
          <a:p>
            <a:endParaRPr lang="en-US" sz="1400" b="1" i="1"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400" b="1" i="1" dirty="0">
                <a:latin typeface="Helvetica" panose="020B0604020202020204" pitchFamily="34" charset="0"/>
                <a:cs typeface="Helvetica" panose="020B0604020202020204" pitchFamily="34" charset="0"/>
              </a:rPr>
              <a:t>Part 11, Electronic records; electronic signatures- </a:t>
            </a:r>
            <a:r>
              <a:rPr lang="en-US" sz="1400" dirty="0">
                <a:latin typeface="Helvetica" panose="020B0604020202020204" pitchFamily="34" charset="0"/>
                <a:cs typeface="Helvetica" panose="020B0604020202020204" pitchFamily="34" charset="0"/>
                <a:hlinkClick r:id="rId10">
                  <a:extLst>
                    <a:ext uri="{A12FA001-AC4F-418D-AE19-62706E023703}">
                      <ahyp:hlinkClr xmlns:ahyp="http://schemas.microsoft.com/office/drawing/2018/hyperlinkcolor" val="tx"/>
                    </a:ext>
                  </a:extLst>
                </a:hlinkClick>
              </a:rPr>
              <a:t>https://www.fda.gov/regulatory-information/search-fda-guidance-documents/part-11-electronic-records-electronic-signatures-scope-and-application</a:t>
            </a:r>
            <a:endParaRPr lang="en-US"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sz="1400" b="1" i="1" dirty="0">
              <a:solidFill>
                <a:srgbClr val="00B0F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sz="1400" b="1" dirty="0">
              <a:solidFill>
                <a:srgbClr val="0000FF"/>
              </a:solidFill>
              <a:latin typeface="Book Antiqua" panose="02040602050305030304" pitchFamily="18" charset="0"/>
            </a:endParaRPr>
          </a:p>
          <a:p>
            <a:pPr marL="285750" indent="-285750">
              <a:buFont typeface="Arial" panose="020B0604020202020204" pitchFamily="34" charset="0"/>
              <a:buChar char="•"/>
            </a:pPr>
            <a:endParaRPr lang="en-US" sz="1400" dirty="0">
              <a:solidFill>
                <a:srgbClr val="0000FF"/>
              </a:solidFill>
              <a:latin typeface="Book Antiqua" panose="02040602050305030304" pitchFamily="18" charset="0"/>
            </a:endParaRPr>
          </a:p>
        </p:txBody>
      </p:sp>
    </p:spTree>
    <p:extLst>
      <p:ext uri="{BB962C8B-B14F-4D97-AF65-F5344CB8AC3E}">
        <p14:creationId xmlns:p14="http://schemas.microsoft.com/office/powerpoint/2010/main" val="782749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34</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6156237"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UCLA Clinical and Translational Science Institute</a:t>
            </a:r>
          </a:p>
        </p:txBody>
      </p:sp>
      <p:sp>
        <p:nvSpPr>
          <p:cNvPr id="4" name="TextBox 3">
            <a:extLst>
              <a:ext uri="{FF2B5EF4-FFF2-40B4-BE49-F238E27FC236}">
                <a16:creationId xmlns:a16="http://schemas.microsoft.com/office/drawing/2014/main" id="{3CC51640-3896-4245-A39C-67455327960B}"/>
              </a:ext>
            </a:extLst>
          </p:cNvPr>
          <p:cNvSpPr txBox="1"/>
          <p:nvPr/>
        </p:nvSpPr>
        <p:spPr>
          <a:xfrm>
            <a:off x="1233130" y="2524251"/>
            <a:ext cx="9725739" cy="646331"/>
          </a:xfrm>
          <a:prstGeom prst="rect">
            <a:avLst/>
          </a:prstGeom>
          <a:noFill/>
        </p:spPr>
        <p:txBody>
          <a:bodyPr wrap="none" rtlCol="0">
            <a:spAutoFit/>
          </a:bodyPr>
          <a:lstStyle/>
          <a:p>
            <a:r>
              <a:rPr lang="en-US" sz="3600" b="1" dirty="0">
                <a:latin typeface="Helvetica" panose="020B0604020202020204" pitchFamily="34" charset="0"/>
                <a:cs typeface="Helvetica" panose="020B0604020202020204" pitchFamily="34" charset="0"/>
              </a:rPr>
              <a:t>CTSI resources to support clinical research</a:t>
            </a:r>
          </a:p>
        </p:txBody>
      </p:sp>
    </p:spTree>
    <p:extLst>
      <p:ext uri="{BB962C8B-B14F-4D97-AF65-F5344CB8AC3E}">
        <p14:creationId xmlns:p14="http://schemas.microsoft.com/office/powerpoint/2010/main" val="312769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35</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3CC51640-3896-4245-A39C-67455327960B}"/>
              </a:ext>
            </a:extLst>
          </p:cNvPr>
          <p:cNvSpPr txBox="1"/>
          <p:nvPr/>
        </p:nvSpPr>
        <p:spPr>
          <a:xfrm>
            <a:off x="2384490" y="16211"/>
            <a:ext cx="5698996"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CTSI Resources to Support Clinical Research</a:t>
            </a:r>
          </a:p>
        </p:txBody>
      </p:sp>
      <p:sp>
        <p:nvSpPr>
          <p:cNvPr id="5" name="TextBox 4">
            <a:extLst>
              <a:ext uri="{FF2B5EF4-FFF2-40B4-BE49-F238E27FC236}">
                <a16:creationId xmlns:a16="http://schemas.microsoft.com/office/drawing/2014/main" id="{AA5106AF-1863-44FF-A2D7-EAC0E75446F7}"/>
              </a:ext>
            </a:extLst>
          </p:cNvPr>
          <p:cNvSpPr txBox="1"/>
          <p:nvPr/>
        </p:nvSpPr>
        <p:spPr>
          <a:xfrm>
            <a:off x="0" y="671316"/>
            <a:ext cx="4768981" cy="584775"/>
          </a:xfrm>
          <a:prstGeom prst="rect">
            <a:avLst/>
          </a:prstGeom>
          <a:noFill/>
        </p:spPr>
        <p:txBody>
          <a:bodyPr wrap="square" rtlCol="0">
            <a:spAutoFit/>
          </a:bodyPr>
          <a:lstStyle/>
          <a:p>
            <a:pPr marL="342900" indent="-342900">
              <a:buFont typeface="Wingdings" panose="05000000000000000000" pitchFamily="2" charset="2"/>
              <a:buChar char="v"/>
            </a:pPr>
            <a:r>
              <a:rPr lang="en-US" sz="1600" b="1" dirty="0">
                <a:latin typeface="Helvetica" panose="020B0604020202020204" pitchFamily="34" charset="0"/>
                <a:cs typeface="Helvetica" panose="020B0604020202020204" pitchFamily="34" charset="0"/>
              </a:rPr>
              <a:t>Office of Regulatory Affairs (ORA)</a:t>
            </a:r>
          </a:p>
          <a:p>
            <a:r>
              <a:rPr lang="en-US" sz="1600" b="1" dirty="0">
                <a:latin typeface="Helvetica" panose="020B0604020202020204" pitchFamily="34" charset="0"/>
                <a:cs typeface="Helvetica" panose="020B0604020202020204" pitchFamily="34" charset="0"/>
              </a:rPr>
              <a:t>     </a:t>
            </a:r>
            <a:endParaRPr lang="en-US" sz="1400" b="1" i="1" dirty="0">
              <a:latin typeface="Book Antiqua" panose="02040602050305030304" pitchFamily="18" charset="0"/>
            </a:endParaRPr>
          </a:p>
        </p:txBody>
      </p:sp>
      <p:sp>
        <p:nvSpPr>
          <p:cNvPr id="7" name="Content Placeholder 2">
            <a:extLst>
              <a:ext uri="{FF2B5EF4-FFF2-40B4-BE49-F238E27FC236}">
                <a16:creationId xmlns:a16="http://schemas.microsoft.com/office/drawing/2014/main" id="{CBCF3128-F94B-4E5A-A85C-E295B7BA20BE}"/>
              </a:ext>
            </a:extLst>
          </p:cNvPr>
          <p:cNvSpPr txBox="1">
            <a:spLocks/>
          </p:cNvSpPr>
          <p:nvPr/>
        </p:nvSpPr>
        <p:spPr>
          <a:xfrm>
            <a:off x="177135" y="1040634"/>
            <a:ext cx="6203739" cy="2834216"/>
          </a:xfrm>
          <a:prstGeom prst="rect">
            <a:avLst/>
          </a:prstGeom>
        </p:spPr>
        <p:txBody>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a:lnSpc>
                <a:spcPct val="100000"/>
              </a:lnSpc>
              <a:spcBef>
                <a:spcPts val="0"/>
              </a:spcBef>
              <a:spcAft>
                <a:spcPts val="1200"/>
              </a:spcAft>
            </a:pPr>
            <a:r>
              <a:rPr lang="en-US" sz="1600" kern="0" dirty="0">
                <a:solidFill>
                  <a:schemeClr val="tx1"/>
                </a:solidFill>
                <a:latin typeface="Helvetica" panose="020B0604020202020204" pitchFamily="34" charset="0"/>
                <a:cs typeface="Helvetica" panose="020B0604020202020204" pitchFamily="34" charset="0"/>
              </a:rPr>
              <a:t>Scientific and feasibility Review (SRC)</a:t>
            </a:r>
          </a:p>
          <a:p>
            <a:pPr>
              <a:lnSpc>
                <a:spcPct val="100000"/>
              </a:lnSpc>
              <a:spcBef>
                <a:spcPts val="0"/>
              </a:spcBef>
              <a:spcAft>
                <a:spcPts val="1200"/>
              </a:spcAft>
            </a:pPr>
            <a:r>
              <a:rPr lang="en-US" sz="1600" kern="0" dirty="0">
                <a:solidFill>
                  <a:schemeClr val="tx1"/>
                </a:solidFill>
                <a:latin typeface="Helvetica" panose="020B0604020202020204" pitchFamily="34" charset="0"/>
                <a:cs typeface="Helvetica" panose="020B0604020202020204" pitchFamily="34" charset="0"/>
              </a:rPr>
              <a:t>Data and Safety Monitoring Board</a:t>
            </a:r>
          </a:p>
          <a:p>
            <a:pPr>
              <a:lnSpc>
                <a:spcPct val="100000"/>
              </a:lnSpc>
              <a:spcBef>
                <a:spcPts val="0"/>
              </a:spcBef>
              <a:spcAft>
                <a:spcPts val="1200"/>
              </a:spcAft>
            </a:pPr>
            <a:r>
              <a:rPr lang="en-US" sz="1600" kern="0" dirty="0">
                <a:solidFill>
                  <a:schemeClr val="tx1"/>
                </a:solidFill>
                <a:latin typeface="Helvetica" panose="020B0604020202020204" pitchFamily="34" charset="0"/>
                <a:cs typeface="Helvetica" panose="020B0604020202020204" pitchFamily="34" charset="0"/>
              </a:rPr>
              <a:t>Quality Assurance Program (monitoring and auditing)</a:t>
            </a:r>
          </a:p>
          <a:p>
            <a:pPr>
              <a:lnSpc>
                <a:spcPct val="100000"/>
              </a:lnSpc>
              <a:spcBef>
                <a:spcPts val="0"/>
              </a:spcBef>
              <a:spcAft>
                <a:spcPts val="1200"/>
              </a:spcAft>
            </a:pPr>
            <a:r>
              <a:rPr lang="en-US" sz="1600" dirty="0">
                <a:solidFill>
                  <a:schemeClr val="tx1"/>
                </a:solidFill>
                <a:latin typeface="Helvetica" panose="020B0604020202020204" pitchFamily="34" charset="0"/>
                <a:cs typeface="Helvetica" panose="020B0604020202020204" pitchFamily="34" charset="0"/>
              </a:rPr>
              <a:t>FDA and Sponsor inspection/audit preparation and guidance</a:t>
            </a:r>
          </a:p>
          <a:p>
            <a:pPr>
              <a:lnSpc>
                <a:spcPct val="100000"/>
              </a:lnSpc>
              <a:spcBef>
                <a:spcPts val="0"/>
              </a:spcBef>
              <a:spcAft>
                <a:spcPts val="1200"/>
              </a:spcAft>
            </a:pPr>
            <a:r>
              <a:rPr lang="en-US" sz="1600" kern="0" dirty="0">
                <a:solidFill>
                  <a:schemeClr val="tx1"/>
                </a:solidFill>
                <a:latin typeface="Helvetica" panose="020B0604020202020204" pitchFamily="34" charset="0"/>
                <a:cs typeface="Helvetica" panose="020B0604020202020204" pitchFamily="34" charset="0"/>
              </a:rPr>
              <a:t>ClinicalTrials.gov registration and results reporting assistance</a:t>
            </a:r>
          </a:p>
          <a:p>
            <a:pPr>
              <a:lnSpc>
                <a:spcPct val="100000"/>
              </a:lnSpc>
              <a:spcBef>
                <a:spcPts val="0"/>
              </a:spcBef>
              <a:spcAft>
                <a:spcPts val="1200"/>
              </a:spcAft>
            </a:pPr>
            <a:r>
              <a:rPr lang="en-US" sz="1600" kern="0" dirty="0">
                <a:solidFill>
                  <a:schemeClr val="tx1"/>
                </a:solidFill>
                <a:latin typeface="Helvetica" panose="020B0604020202020204" pitchFamily="34" charset="0"/>
                <a:cs typeface="Helvetica" panose="020B0604020202020204" pitchFamily="34" charset="0"/>
              </a:rPr>
              <a:t>Regulatory Binder preparation</a:t>
            </a:r>
          </a:p>
          <a:p>
            <a:pPr>
              <a:lnSpc>
                <a:spcPct val="100000"/>
              </a:lnSpc>
              <a:spcBef>
                <a:spcPts val="0"/>
              </a:spcBef>
              <a:spcAft>
                <a:spcPts val="1200"/>
              </a:spcAft>
            </a:pPr>
            <a:r>
              <a:rPr lang="en-US" sz="1600" kern="0" dirty="0">
                <a:solidFill>
                  <a:schemeClr val="tx1"/>
                </a:solidFill>
                <a:latin typeface="Helvetica" panose="020B0604020202020204" pitchFamily="34" charset="0"/>
                <a:cs typeface="Helvetica" panose="020B0604020202020204" pitchFamily="34" charset="0"/>
              </a:rPr>
              <a:t>Remote Monitoring provisioning for sponsor monitors</a:t>
            </a:r>
          </a:p>
          <a:p>
            <a:pPr marL="0" indent="0">
              <a:lnSpc>
                <a:spcPct val="100000"/>
              </a:lnSpc>
              <a:spcBef>
                <a:spcPts val="0"/>
              </a:spcBef>
              <a:spcAft>
                <a:spcPts val="0"/>
              </a:spcAft>
              <a:buNone/>
            </a:pPr>
            <a:endParaRPr lang="en-US" kern="0" dirty="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C2ABB0C7-046E-43F8-B828-BA773764A2A4}"/>
              </a:ext>
            </a:extLst>
          </p:cNvPr>
          <p:cNvSpPr txBox="1"/>
          <p:nvPr/>
        </p:nvSpPr>
        <p:spPr>
          <a:xfrm>
            <a:off x="7188984" y="748246"/>
            <a:ext cx="2710870" cy="584775"/>
          </a:xfrm>
          <a:prstGeom prst="rect">
            <a:avLst/>
          </a:prstGeom>
          <a:noFill/>
        </p:spPr>
        <p:txBody>
          <a:bodyPr wrap="none" rtlCol="0">
            <a:spAutoFit/>
          </a:bodyPr>
          <a:lstStyle/>
          <a:p>
            <a:pPr marL="342900" indent="-342900">
              <a:buFont typeface="Wingdings" panose="05000000000000000000" pitchFamily="2" charset="2"/>
              <a:buChar char="v"/>
            </a:pPr>
            <a:r>
              <a:rPr lang="en-US" sz="1600" b="1" dirty="0">
                <a:latin typeface="Helvetica" panose="020B0604020202020204" pitchFamily="34" charset="0"/>
                <a:cs typeface="Helvetica" panose="020B0604020202020204" pitchFamily="34" charset="0"/>
              </a:rPr>
              <a:t>Office of FDA Affairs </a:t>
            </a:r>
          </a:p>
          <a:p>
            <a:r>
              <a:rPr lang="en-US" sz="1600" b="1" dirty="0">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rPr>
              <a:t>Director, Marlene Berro</a:t>
            </a:r>
            <a:endParaRPr lang="en-US" sz="1400" b="1" i="1" dirty="0">
              <a:latin typeface="Book Antiqua" panose="02040602050305030304" pitchFamily="18" charset="0"/>
            </a:endParaRPr>
          </a:p>
        </p:txBody>
      </p:sp>
      <p:sp>
        <p:nvSpPr>
          <p:cNvPr id="8" name="TextBox 7">
            <a:extLst>
              <a:ext uri="{FF2B5EF4-FFF2-40B4-BE49-F238E27FC236}">
                <a16:creationId xmlns:a16="http://schemas.microsoft.com/office/drawing/2014/main" id="{632CB0D9-6CB8-4015-8500-69E7784ED5C5}"/>
              </a:ext>
            </a:extLst>
          </p:cNvPr>
          <p:cNvSpPr txBox="1"/>
          <p:nvPr/>
        </p:nvSpPr>
        <p:spPr>
          <a:xfrm>
            <a:off x="6308514" y="14097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49E6257A-CAC2-46F3-B231-D1B7FEB6760B}"/>
              </a:ext>
            </a:extLst>
          </p:cNvPr>
          <p:cNvSpPr txBox="1"/>
          <p:nvPr/>
        </p:nvSpPr>
        <p:spPr>
          <a:xfrm>
            <a:off x="7559999" y="1314478"/>
            <a:ext cx="3709542"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Assistance with protocol writing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FDA IND/IDE guidance and support</a:t>
            </a:r>
          </a:p>
        </p:txBody>
      </p:sp>
      <p:sp>
        <p:nvSpPr>
          <p:cNvPr id="10" name="TextBox 9">
            <a:extLst>
              <a:ext uri="{FF2B5EF4-FFF2-40B4-BE49-F238E27FC236}">
                <a16:creationId xmlns:a16="http://schemas.microsoft.com/office/drawing/2014/main" id="{FBC9833E-97E2-4FF9-BD49-F857FE8DC541}"/>
              </a:ext>
            </a:extLst>
          </p:cNvPr>
          <p:cNvSpPr txBox="1"/>
          <p:nvPr/>
        </p:nvSpPr>
        <p:spPr>
          <a:xfrm>
            <a:off x="250441" y="4330715"/>
            <a:ext cx="3207801" cy="584775"/>
          </a:xfrm>
          <a:prstGeom prst="rect">
            <a:avLst/>
          </a:prstGeom>
          <a:noFill/>
        </p:spPr>
        <p:txBody>
          <a:bodyPr wrap="none" rtlCol="0">
            <a:spAutoFit/>
          </a:bodyPr>
          <a:lstStyle/>
          <a:p>
            <a:r>
              <a:rPr lang="en-US" sz="1600" b="1" dirty="0">
                <a:latin typeface="Helvetica" panose="020B0604020202020204" pitchFamily="34" charset="0"/>
                <a:cs typeface="Helvetica" panose="020B0604020202020204" pitchFamily="34" charset="0"/>
              </a:rPr>
              <a:t>UCLA ResearchGo: </a:t>
            </a:r>
          </a:p>
          <a:p>
            <a:r>
              <a:rPr lang="en-US" sz="1600" dirty="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https://www.researchgo.ucla.edu/</a:t>
            </a:r>
            <a:endParaRPr lang="en-US" sz="16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1FDE3A5A-4F18-4C61-AAB3-E120EC6C67AC}"/>
              </a:ext>
            </a:extLst>
          </p:cNvPr>
          <p:cNvSpPr txBox="1"/>
          <p:nvPr/>
        </p:nvSpPr>
        <p:spPr>
          <a:xfrm>
            <a:off x="7188984" y="2126834"/>
            <a:ext cx="4108817" cy="1046440"/>
          </a:xfrm>
          <a:prstGeom prst="rect">
            <a:avLst/>
          </a:prstGeom>
          <a:noFill/>
        </p:spPr>
        <p:txBody>
          <a:bodyPr wrap="none" rtlCol="0">
            <a:spAutoFit/>
          </a:bodyPr>
          <a:lstStyle/>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Coordinator services &amp; education (CSE)</a:t>
            </a:r>
          </a:p>
          <a:p>
            <a:r>
              <a:rPr lang="en-US" sz="1600" i="1" dirty="0">
                <a:latin typeface="Helvetica" panose="020B0604020202020204" pitchFamily="34" charset="0"/>
                <a:cs typeface="Helvetica" panose="020B0604020202020204" pitchFamily="34" charset="0"/>
              </a:rPr>
              <a:t>     Director, Sarahmay Sanchez</a:t>
            </a:r>
          </a:p>
          <a:p>
            <a:endParaRPr lang="en-US" sz="1600" b="1" i="1" dirty="0">
              <a:solidFill>
                <a:srgbClr val="00B0F0"/>
              </a:solidFill>
              <a:latin typeface="Helvetica" panose="020B0604020202020204" pitchFamily="34" charset="0"/>
              <a:cs typeface="Helvetica" panose="020B0604020202020204" pitchFamily="34" charset="0"/>
            </a:endParaRPr>
          </a:p>
          <a:p>
            <a:endParaRPr lang="en-US" sz="1400" b="1" i="1" dirty="0">
              <a:solidFill>
                <a:srgbClr val="0000FF"/>
              </a:solidFill>
              <a:latin typeface="Book Antiqua" panose="02040602050305030304" pitchFamily="18" charset="0"/>
            </a:endParaRPr>
          </a:p>
        </p:txBody>
      </p:sp>
      <p:sp>
        <p:nvSpPr>
          <p:cNvPr id="12" name="TextBox 11">
            <a:extLst>
              <a:ext uri="{FF2B5EF4-FFF2-40B4-BE49-F238E27FC236}">
                <a16:creationId xmlns:a16="http://schemas.microsoft.com/office/drawing/2014/main" id="{53B8A435-992B-49D2-84DE-D44E49E10D58}"/>
              </a:ext>
            </a:extLst>
          </p:cNvPr>
          <p:cNvSpPr txBox="1"/>
          <p:nvPr/>
        </p:nvSpPr>
        <p:spPr>
          <a:xfrm>
            <a:off x="7540314" y="2800657"/>
            <a:ext cx="3748911"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Study Activation Team</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Clinical Research Coordinator Team</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Education and Training</a:t>
            </a:r>
          </a:p>
          <a:p>
            <a:pPr marL="285750" indent="-285750">
              <a:buFont typeface="Arial" panose="020B0604020202020204" pitchFamily="34" charset="0"/>
              <a:buChar char="•"/>
            </a:pPr>
            <a:endParaRPr lang="en-US" sz="1600" dirty="0">
              <a:solidFill>
                <a:srgbClr val="0000FF"/>
              </a:solidFill>
            </a:endParaRPr>
          </a:p>
        </p:txBody>
      </p:sp>
      <p:sp>
        <p:nvSpPr>
          <p:cNvPr id="13" name="TextBox 12">
            <a:extLst>
              <a:ext uri="{FF2B5EF4-FFF2-40B4-BE49-F238E27FC236}">
                <a16:creationId xmlns:a16="http://schemas.microsoft.com/office/drawing/2014/main" id="{A98B93D3-B02C-48E0-B346-FCC518E3857A}"/>
              </a:ext>
            </a:extLst>
          </p:cNvPr>
          <p:cNvSpPr txBox="1"/>
          <p:nvPr/>
        </p:nvSpPr>
        <p:spPr>
          <a:xfrm>
            <a:off x="177135" y="4927912"/>
            <a:ext cx="5888022" cy="584775"/>
          </a:xfrm>
          <a:prstGeom prst="rect">
            <a:avLst/>
          </a:prstGeom>
          <a:noFill/>
        </p:spPr>
        <p:txBody>
          <a:bodyPr wrap="none" rtlCol="0">
            <a:spAutoFit/>
          </a:bodyPr>
          <a:lstStyle/>
          <a:p>
            <a:r>
              <a:rPr lang="en-US" sz="1600" dirty="0">
                <a:solidFill>
                  <a:srgbClr val="00B0F0"/>
                </a:solidFill>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https://www.researchgo.ucla.edu/investigator-support-services</a:t>
            </a:r>
            <a:endParaRPr lang="en-US" sz="1600" dirty="0">
              <a:latin typeface="Helvetica" panose="020B0604020202020204" pitchFamily="34" charset="0"/>
              <a:cs typeface="Helvetica" panose="020B0604020202020204" pitchFamily="34" charset="0"/>
            </a:endParaRPr>
          </a:p>
          <a:p>
            <a:endParaRPr lang="en-US" sz="1600" dirty="0">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9C18ECCA-D988-4741-920E-D55ACAB85C66}"/>
              </a:ext>
            </a:extLst>
          </p:cNvPr>
          <p:cNvSpPr txBox="1"/>
          <p:nvPr/>
        </p:nvSpPr>
        <p:spPr>
          <a:xfrm>
            <a:off x="7128916" y="3949337"/>
            <a:ext cx="4187365" cy="830997"/>
          </a:xfrm>
          <a:prstGeom prst="rect">
            <a:avLst/>
          </a:prstGeom>
          <a:noFill/>
        </p:spPr>
        <p:txBody>
          <a:bodyPr wrap="none" rtlCol="0">
            <a:spAutoFit/>
          </a:bodyPr>
          <a:lstStyle/>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Quality &amp; Clinical Research Ombudsmen</a:t>
            </a:r>
          </a:p>
          <a:p>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Director, Sandra Binder</a:t>
            </a:r>
          </a:p>
          <a:p>
            <a:r>
              <a:rPr lang="en-US" sz="1600" b="1" i="1" dirty="0">
                <a:solidFill>
                  <a:srgbClr val="00B0F0"/>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40845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36</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3CC51640-3896-4245-A39C-67455327960B}"/>
              </a:ext>
            </a:extLst>
          </p:cNvPr>
          <p:cNvSpPr txBox="1"/>
          <p:nvPr/>
        </p:nvSpPr>
        <p:spPr>
          <a:xfrm>
            <a:off x="2384490" y="16211"/>
            <a:ext cx="5698996"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CTSI Resources to Support Clinical Research</a:t>
            </a:r>
          </a:p>
        </p:txBody>
      </p:sp>
      <p:sp>
        <p:nvSpPr>
          <p:cNvPr id="5" name="TextBox 4">
            <a:extLst>
              <a:ext uri="{FF2B5EF4-FFF2-40B4-BE49-F238E27FC236}">
                <a16:creationId xmlns:a16="http://schemas.microsoft.com/office/drawing/2014/main" id="{AA5106AF-1863-44FF-A2D7-EAC0E75446F7}"/>
              </a:ext>
            </a:extLst>
          </p:cNvPr>
          <p:cNvSpPr txBox="1"/>
          <p:nvPr/>
        </p:nvSpPr>
        <p:spPr>
          <a:xfrm>
            <a:off x="0" y="671316"/>
            <a:ext cx="4768981" cy="584775"/>
          </a:xfrm>
          <a:prstGeom prst="rect">
            <a:avLst/>
          </a:prstGeom>
          <a:noFill/>
        </p:spPr>
        <p:txBody>
          <a:bodyPr wrap="square" rtlCol="0">
            <a:spAutoFit/>
          </a:bodyPr>
          <a:lstStyle/>
          <a:p>
            <a:pPr marL="342900" indent="-342900">
              <a:buFont typeface="Wingdings" panose="05000000000000000000" pitchFamily="2" charset="2"/>
              <a:buChar char="v"/>
            </a:pPr>
            <a:r>
              <a:rPr lang="en-US" sz="1600" b="1" dirty="0">
                <a:latin typeface="Helvetica" panose="020B0604020202020204" pitchFamily="34" charset="0"/>
                <a:cs typeface="Helvetica" panose="020B0604020202020204" pitchFamily="34" charset="0"/>
              </a:rPr>
              <a:t>Trial Innovation Network (TIN)</a:t>
            </a:r>
          </a:p>
          <a:p>
            <a:r>
              <a:rPr lang="en-US" sz="1600" b="1" dirty="0">
                <a:solidFill>
                  <a:srgbClr val="00B0F0"/>
                </a:solidFill>
                <a:latin typeface="Helvetica" panose="020B0604020202020204" pitchFamily="34" charset="0"/>
                <a:cs typeface="Helvetica" panose="020B0604020202020204" pitchFamily="34" charset="0"/>
              </a:rPr>
              <a:t>     </a:t>
            </a:r>
            <a:endParaRPr lang="en-US" sz="1400" b="1" i="1" dirty="0">
              <a:solidFill>
                <a:srgbClr val="0000FF"/>
              </a:solidFill>
              <a:latin typeface="Book Antiqua" panose="02040602050305030304" pitchFamily="18" charset="0"/>
            </a:endParaRPr>
          </a:p>
        </p:txBody>
      </p:sp>
      <p:sp>
        <p:nvSpPr>
          <p:cNvPr id="7" name="Content Placeholder 2">
            <a:extLst>
              <a:ext uri="{FF2B5EF4-FFF2-40B4-BE49-F238E27FC236}">
                <a16:creationId xmlns:a16="http://schemas.microsoft.com/office/drawing/2014/main" id="{CBCF3128-F94B-4E5A-A85C-E295B7BA20BE}"/>
              </a:ext>
            </a:extLst>
          </p:cNvPr>
          <p:cNvSpPr txBox="1">
            <a:spLocks/>
          </p:cNvSpPr>
          <p:nvPr/>
        </p:nvSpPr>
        <p:spPr>
          <a:xfrm>
            <a:off x="177135" y="1040634"/>
            <a:ext cx="6203739" cy="2388366"/>
          </a:xfrm>
          <a:prstGeom prst="rect">
            <a:avLst/>
          </a:prstGeom>
        </p:spPr>
        <p:txBody>
          <a:bodyPr/>
          <a:lstStyle>
            <a:lvl1pPr marL="176213" indent="-176213" algn="l" rtl="0" eaLnBrk="0" fontAlgn="base" hangingPunct="0">
              <a:lnSpc>
                <a:spcPts val="2800"/>
              </a:lnSpc>
              <a:spcBef>
                <a:spcPct val="0"/>
              </a:spcBef>
              <a:spcAft>
                <a:spcPct val="30000"/>
              </a:spcAft>
              <a:buChar char="•"/>
              <a:defRPr sz="2400">
                <a:solidFill>
                  <a:schemeClr val="accent1"/>
                </a:solidFill>
                <a:latin typeface="+mn-lt"/>
                <a:ea typeface="MS PGothic" panose="020B0600070205080204" pitchFamily="34" charset="-128"/>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S PGothic" panose="020B0600070205080204" pitchFamily="34" charset="-128"/>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S PGothic" panose="020B0600070205080204" pitchFamily="34" charset="-128"/>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S PGothic" panose="020B0600070205080204" pitchFamily="34" charset="-128"/>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S PGothic" panose="020B0600070205080204" pitchFamily="34" charset="-128"/>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a:lnSpc>
                <a:spcPct val="100000"/>
              </a:lnSpc>
              <a:spcBef>
                <a:spcPts val="0"/>
              </a:spcBef>
              <a:spcAft>
                <a:spcPts val="1200"/>
              </a:spcAft>
            </a:pPr>
            <a:r>
              <a:rPr lang="en-US" sz="1600" b="0" i="0" u="none" strike="noStrike" dirty="0">
                <a:solidFill>
                  <a:schemeClr val="tx1"/>
                </a:solidFill>
                <a:effectLst/>
                <a:latin typeface="Helvetica" pitchFamily="2" charset="0"/>
              </a:rPr>
              <a:t>The Trial Innovation Network (TIN) provides support to investigators conducting or looking to initiate multi-site clinical trials and studies. By working with the UCLA CTSI TIN Liaison, CTSI’s partner sites (including UCLA, Cedars-Sinai, Charles R. Drew University, and Lundquist/Harbor-UCLA) can gain the additional support they need to successfully conduct multi-site studies.</a:t>
            </a:r>
          </a:p>
          <a:p>
            <a:pPr>
              <a:lnSpc>
                <a:spcPct val="100000"/>
              </a:lnSpc>
              <a:spcBef>
                <a:spcPts val="0"/>
              </a:spcBef>
              <a:spcAft>
                <a:spcPts val="1200"/>
              </a:spcAft>
            </a:pPr>
            <a:r>
              <a:rPr lang="en-US" sz="1600" kern="0" dirty="0">
                <a:solidFill>
                  <a:schemeClr val="tx1"/>
                </a:solidFill>
                <a:latin typeface="Helvetica" pitchFamily="2" charset="0"/>
                <a:cs typeface="Helvetica" panose="020B0604020202020204" pitchFamily="34" charset="0"/>
                <a:hlinkClick r:id="rId4">
                  <a:extLst>
                    <a:ext uri="{A12FA001-AC4F-418D-AE19-62706E023703}">
                      <ahyp:hlinkClr xmlns:ahyp="http://schemas.microsoft.com/office/drawing/2018/hyperlinkcolor" val="tx"/>
                    </a:ext>
                  </a:extLst>
                </a:hlinkClick>
              </a:rPr>
              <a:t>https://ctsi.ucla.edu/researcher-resources/pages/tin</a:t>
            </a:r>
            <a:endParaRPr lang="en-US" sz="1600" kern="0" dirty="0">
              <a:solidFill>
                <a:schemeClr val="tx1"/>
              </a:solidFill>
              <a:latin typeface="Helvetica" pitchFamily="2" charset="0"/>
              <a:cs typeface="Helvetica" panose="020B0604020202020204" pitchFamily="34" charset="0"/>
            </a:endParaRPr>
          </a:p>
          <a:p>
            <a:pPr>
              <a:lnSpc>
                <a:spcPct val="100000"/>
              </a:lnSpc>
              <a:spcBef>
                <a:spcPts val="0"/>
              </a:spcBef>
              <a:spcAft>
                <a:spcPts val="1200"/>
              </a:spcAft>
            </a:pPr>
            <a:endParaRPr lang="en-US" sz="1600" kern="0" dirty="0">
              <a:solidFill>
                <a:srgbClr val="45B0DE"/>
              </a:solidFill>
              <a:latin typeface="Helvetica" pitchFamily="2" charset="0"/>
              <a:cs typeface="Helvetica" panose="020B0604020202020204" pitchFamily="34" charset="0"/>
            </a:endParaRPr>
          </a:p>
        </p:txBody>
      </p:sp>
      <p:sp>
        <p:nvSpPr>
          <p:cNvPr id="6" name="TextBox 5">
            <a:extLst>
              <a:ext uri="{FF2B5EF4-FFF2-40B4-BE49-F238E27FC236}">
                <a16:creationId xmlns:a16="http://schemas.microsoft.com/office/drawing/2014/main" id="{C2ABB0C7-046E-43F8-B828-BA773764A2A4}"/>
              </a:ext>
            </a:extLst>
          </p:cNvPr>
          <p:cNvSpPr txBox="1"/>
          <p:nvPr/>
        </p:nvSpPr>
        <p:spPr>
          <a:xfrm>
            <a:off x="7188984" y="748246"/>
            <a:ext cx="3692036" cy="800219"/>
          </a:xfrm>
          <a:prstGeom prst="rect">
            <a:avLst/>
          </a:prstGeom>
          <a:noFill/>
        </p:spPr>
        <p:txBody>
          <a:bodyPr wrap="none" rtlCol="0">
            <a:spAutoFit/>
          </a:bodyPr>
          <a:lstStyle/>
          <a:p>
            <a:pPr marL="342900" indent="-342900">
              <a:buFont typeface="Wingdings" panose="05000000000000000000" pitchFamily="2" charset="2"/>
              <a:buChar char="v"/>
            </a:pPr>
            <a:r>
              <a:rPr lang="en-US" sz="1600" b="1" dirty="0">
                <a:latin typeface="Helvetica" panose="020B0604020202020204" pitchFamily="34" charset="0"/>
                <a:cs typeface="Helvetica" panose="020B0604020202020204" pitchFamily="34" charset="0"/>
              </a:rPr>
              <a:t>Funding</a:t>
            </a:r>
          </a:p>
          <a:p>
            <a:r>
              <a:rPr lang="en-US" sz="1600" b="1" dirty="0">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https://ctsi.ucla.edu/funding/pages/</a:t>
            </a:r>
            <a:endParaRPr lang="en-US" sz="1600" dirty="0">
              <a:latin typeface="Helvetica" panose="020B0604020202020204" pitchFamily="34" charset="0"/>
              <a:cs typeface="Helvetica" panose="020B0604020202020204" pitchFamily="34" charset="0"/>
            </a:endParaRPr>
          </a:p>
          <a:p>
            <a:endParaRPr lang="en-US" sz="1400" b="1" i="1" dirty="0">
              <a:solidFill>
                <a:srgbClr val="0000FF"/>
              </a:solidFill>
              <a:latin typeface="Book Antiqua" panose="02040602050305030304" pitchFamily="18" charset="0"/>
            </a:endParaRPr>
          </a:p>
        </p:txBody>
      </p:sp>
      <p:sp>
        <p:nvSpPr>
          <p:cNvPr id="8" name="TextBox 7">
            <a:extLst>
              <a:ext uri="{FF2B5EF4-FFF2-40B4-BE49-F238E27FC236}">
                <a16:creationId xmlns:a16="http://schemas.microsoft.com/office/drawing/2014/main" id="{632CB0D9-6CB8-4015-8500-69E7784ED5C5}"/>
              </a:ext>
            </a:extLst>
          </p:cNvPr>
          <p:cNvSpPr txBox="1"/>
          <p:nvPr/>
        </p:nvSpPr>
        <p:spPr>
          <a:xfrm>
            <a:off x="6308514" y="14097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49E6257A-CAC2-46F3-B231-D1B7FEB6760B}"/>
              </a:ext>
            </a:extLst>
          </p:cNvPr>
          <p:cNvSpPr txBox="1"/>
          <p:nvPr/>
        </p:nvSpPr>
        <p:spPr>
          <a:xfrm>
            <a:off x="7559999" y="1314478"/>
            <a:ext cx="2489784"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Grant Support</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Funding Opportunities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Templates</a:t>
            </a:r>
          </a:p>
        </p:txBody>
      </p:sp>
      <p:sp>
        <p:nvSpPr>
          <p:cNvPr id="11" name="TextBox 10">
            <a:extLst>
              <a:ext uri="{FF2B5EF4-FFF2-40B4-BE49-F238E27FC236}">
                <a16:creationId xmlns:a16="http://schemas.microsoft.com/office/drawing/2014/main" id="{1FDE3A5A-4F18-4C61-AAB3-E120EC6C67AC}"/>
              </a:ext>
            </a:extLst>
          </p:cNvPr>
          <p:cNvSpPr txBox="1"/>
          <p:nvPr/>
        </p:nvSpPr>
        <p:spPr>
          <a:xfrm>
            <a:off x="78080" y="3530093"/>
            <a:ext cx="5537093" cy="800219"/>
          </a:xfrm>
          <a:prstGeom prst="rect">
            <a:avLst/>
          </a:prstGeom>
          <a:noFill/>
        </p:spPr>
        <p:txBody>
          <a:bodyPr wrap="none" rtlCol="0">
            <a:spAutoFit/>
          </a:bodyPr>
          <a:lstStyle/>
          <a:p>
            <a:pPr marL="285750" indent="-285750">
              <a:buFont typeface="Wingdings" panose="05000000000000000000" pitchFamily="2" charset="2"/>
              <a:buChar char="v"/>
            </a:pPr>
            <a:r>
              <a:rPr lang="en-US" sz="1600" b="1" dirty="0">
                <a:latin typeface="Helvetica" panose="020B0604020202020204" pitchFamily="34" charset="0"/>
                <a:cs typeface="Helvetica" panose="020B0604020202020204" pitchFamily="34" charset="0"/>
              </a:rPr>
              <a:t>Biostatistical Support</a:t>
            </a:r>
          </a:p>
          <a:p>
            <a:r>
              <a:rPr lang="en-US" sz="1600" b="0" i="0" u="none" strike="noStrike" dirty="0">
                <a:effectLst/>
                <a:latin typeface="Helvetica" pitchFamily="2" charset="0"/>
              </a:rPr>
              <a:t>     Provides integrated services and biostatistical support</a:t>
            </a:r>
            <a:endParaRPr lang="en-US" sz="1600" b="1" i="1" dirty="0">
              <a:latin typeface="Helvetica" panose="020B0604020202020204" pitchFamily="34" charset="0"/>
              <a:cs typeface="Helvetica" panose="020B0604020202020204" pitchFamily="34" charset="0"/>
            </a:endParaRPr>
          </a:p>
          <a:p>
            <a:endParaRPr lang="en-US" sz="1400" b="1" i="1" dirty="0">
              <a:solidFill>
                <a:srgbClr val="0000FF"/>
              </a:solidFill>
              <a:latin typeface="Book Antiqua" panose="02040602050305030304" pitchFamily="18" charset="0"/>
            </a:endParaRPr>
          </a:p>
        </p:txBody>
      </p:sp>
      <p:sp>
        <p:nvSpPr>
          <p:cNvPr id="12" name="TextBox 11">
            <a:extLst>
              <a:ext uri="{FF2B5EF4-FFF2-40B4-BE49-F238E27FC236}">
                <a16:creationId xmlns:a16="http://schemas.microsoft.com/office/drawing/2014/main" id="{53B8A435-992B-49D2-84DE-D44E49E10D58}"/>
              </a:ext>
            </a:extLst>
          </p:cNvPr>
          <p:cNvSpPr txBox="1"/>
          <p:nvPr/>
        </p:nvSpPr>
        <p:spPr>
          <a:xfrm>
            <a:off x="177135" y="4268700"/>
            <a:ext cx="564719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elvetica" pitchFamily="2" charset="0"/>
              </a:rPr>
              <a:t>C</a:t>
            </a:r>
            <a:r>
              <a:rPr lang="en-US" sz="1600" b="0" i="0" u="none" strike="noStrike" dirty="0">
                <a:effectLst/>
                <a:latin typeface="Helvetica" pitchFamily="2" charset="0"/>
              </a:rPr>
              <a:t>ontemporary data analysis methodology consultation, </a:t>
            </a:r>
          </a:p>
          <a:p>
            <a:r>
              <a:rPr lang="en-US" sz="1600" b="0" i="0" u="none" strike="noStrike" dirty="0">
                <a:effectLst/>
                <a:latin typeface="Helvetica" pitchFamily="2" charset="0"/>
              </a:rPr>
              <a:t>     implementation, and epidemiology expertise</a:t>
            </a:r>
          </a:p>
          <a:p>
            <a:pPr marL="285750" indent="-285750">
              <a:buFont typeface="Arial" panose="020B0604020202020204" pitchFamily="34" charset="0"/>
              <a:buChar char="•"/>
            </a:pPr>
            <a:r>
              <a:rPr lang="en-US" sz="1600" dirty="0">
                <a:latin typeface="Helvetica" pitchFamily="2" charset="0"/>
              </a:rPr>
              <a:t>Th</a:t>
            </a:r>
            <a:r>
              <a:rPr lang="en-US" sz="1600" b="0" i="0" u="none" strike="noStrike" dirty="0">
                <a:effectLst/>
                <a:latin typeface="Helvetica" pitchFamily="2" charset="0"/>
              </a:rPr>
              <a:t>e best available clinical data management software</a:t>
            </a:r>
          </a:p>
          <a:p>
            <a:pPr marL="285750" indent="-285750">
              <a:buFont typeface="Arial" panose="020B0604020202020204" pitchFamily="34" charset="0"/>
              <a:buChar char="•"/>
            </a:pPr>
            <a:r>
              <a:rPr lang="en-US" sz="1600" b="0" i="0" u="none" strike="noStrike" dirty="0">
                <a:effectLst/>
                <a:latin typeface="Helvetica" pitchFamily="2" charset="0"/>
              </a:rPr>
              <a:t>Study design assistance</a:t>
            </a:r>
          </a:p>
          <a:p>
            <a:pPr marL="285750" indent="-285750">
              <a:buFont typeface="Arial" panose="020B0604020202020204" pitchFamily="34" charset="0"/>
              <a:buChar char="•"/>
            </a:pPr>
            <a:r>
              <a:rPr lang="en-US" sz="1600" dirty="0">
                <a:latin typeface="Helvetica" pitchFamily="2" charset="0"/>
              </a:rPr>
              <a:t>B</a:t>
            </a:r>
            <a:r>
              <a:rPr lang="en-US" sz="1600" b="0" i="0" u="none" strike="noStrike" dirty="0">
                <a:effectLst/>
                <a:latin typeface="Helvetica" pitchFamily="2" charset="0"/>
              </a:rPr>
              <a:t>ioinformatics/computational biology data analysis</a:t>
            </a:r>
            <a:endParaRPr lang="en-US" sz="1600" dirty="0">
              <a:latin typeface="Helvetica" pitchFamily="2" charset="0"/>
            </a:endParaRPr>
          </a:p>
        </p:txBody>
      </p:sp>
      <p:sp>
        <p:nvSpPr>
          <p:cNvPr id="14" name="TextBox 13">
            <a:extLst>
              <a:ext uri="{FF2B5EF4-FFF2-40B4-BE49-F238E27FC236}">
                <a16:creationId xmlns:a16="http://schemas.microsoft.com/office/drawing/2014/main" id="{9C18ECCA-D988-4741-920E-D55ACAB85C66}"/>
              </a:ext>
            </a:extLst>
          </p:cNvPr>
          <p:cNvSpPr txBox="1"/>
          <p:nvPr/>
        </p:nvSpPr>
        <p:spPr>
          <a:xfrm>
            <a:off x="7188984" y="2422097"/>
            <a:ext cx="4977516" cy="1600438"/>
          </a:xfrm>
          <a:prstGeom prst="rect">
            <a:avLst/>
          </a:prstGeom>
          <a:noFill/>
        </p:spPr>
        <p:txBody>
          <a:bodyPr wrap="none" rtlCol="0">
            <a:spAutoFit/>
          </a:bodyPr>
          <a:lstStyle/>
          <a:p>
            <a:endParaRPr lang="en-US" sz="1600" b="1" i="1" dirty="0">
              <a:solidFill>
                <a:srgbClr val="00B0F0"/>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b="1" dirty="0">
                <a:latin typeface="Helvetica" panose="020B0604020202020204" pitchFamily="34" charset="0"/>
                <a:cs typeface="Helvetica" panose="020B0604020202020204" pitchFamily="34" charset="0"/>
              </a:rPr>
              <a:t>Clinical Translational Research Center (CTRC)</a:t>
            </a:r>
          </a:p>
          <a:p>
            <a:r>
              <a:rPr lang="en-US" dirty="0">
                <a:latin typeface="Helvetica" panose="020B0604020202020204" pitchFamily="34" charset="0"/>
                <a:cs typeface="Helvetica" panose="020B0604020202020204" pitchFamily="34" charset="0"/>
              </a:rPr>
              <a:t>    UCLA </a:t>
            </a:r>
            <a:r>
              <a:rPr lang="en-US" sz="1600" i="1" dirty="0">
                <a:latin typeface="Helvetica" panose="020B0604020202020204" pitchFamily="34" charset="0"/>
                <a:cs typeface="Helvetica" panose="020B0604020202020204" pitchFamily="34" charset="0"/>
              </a:rPr>
              <a:t>Medical Director, Noah Federman, MD </a:t>
            </a:r>
          </a:p>
          <a:p>
            <a:endParaRPr lang="en-US" sz="1600" i="1" dirty="0">
              <a:solidFill>
                <a:srgbClr val="00B0F0"/>
              </a:solidFill>
              <a:latin typeface="Helvetica" panose="020B0604020202020204" pitchFamily="34" charset="0"/>
              <a:cs typeface="Helvetica" panose="020B0604020202020204" pitchFamily="34" charset="0"/>
            </a:endParaRPr>
          </a:p>
          <a:p>
            <a:endParaRPr lang="en-US" sz="1600" i="1" dirty="0">
              <a:solidFill>
                <a:srgbClr val="00B0F0"/>
              </a:solidFill>
              <a:latin typeface="Helvetica" panose="020B0604020202020204" pitchFamily="34" charset="0"/>
              <a:cs typeface="Helvetica" panose="020B0604020202020204" pitchFamily="34" charset="0"/>
            </a:endParaRPr>
          </a:p>
          <a:p>
            <a:r>
              <a:rPr lang="en-US" sz="1600" b="1" i="1" dirty="0">
                <a:solidFill>
                  <a:srgbClr val="00B0F0"/>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614321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0271-4B4B-49E2-9313-DEA6B60594A3}"/>
              </a:ext>
            </a:extLst>
          </p:cNvPr>
          <p:cNvSpPr>
            <a:spLocks noGrp="1"/>
          </p:cNvSpPr>
          <p:nvPr>
            <p:ph type="title"/>
          </p:nvPr>
        </p:nvSpPr>
        <p:spPr/>
        <p:txBody>
          <a:bodyPr/>
          <a:lstStyle/>
          <a:p>
            <a:r>
              <a:rPr lang="en-US" dirty="0"/>
              <a:t>USC CTSI Resource</a:t>
            </a:r>
          </a:p>
        </p:txBody>
      </p:sp>
      <p:sp>
        <p:nvSpPr>
          <p:cNvPr id="3" name="Content Placeholder 2">
            <a:extLst>
              <a:ext uri="{FF2B5EF4-FFF2-40B4-BE49-F238E27FC236}">
                <a16:creationId xmlns:a16="http://schemas.microsoft.com/office/drawing/2014/main" id="{F206C70F-B141-425C-837C-0C236B63F9F1}"/>
              </a:ext>
            </a:extLst>
          </p:cNvPr>
          <p:cNvSpPr>
            <a:spLocks noGrp="1"/>
          </p:cNvSpPr>
          <p:nvPr>
            <p:ph idx="1"/>
          </p:nvPr>
        </p:nvSpPr>
        <p:spPr/>
        <p:txBody>
          <a:bodyPr/>
          <a:lstStyle/>
          <a:p>
            <a:r>
              <a:rPr lang="en-US" dirty="0">
                <a:solidFill>
                  <a:schemeClr val="tx1"/>
                </a:solidFill>
              </a:rPr>
              <a:t>Clinical Trial Quality Training Series- open-access, self-study modules that train academic researchers in essential concepts and practical approaches to monitoring and auditing clinical studies. The module series addresses the need for quality management across the clinical trial lifecycle as stated in the latest addendum to ICH Guideline for Good Clinical Practice (GCP), E6(R2).</a:t>
            </a:r>
          </a:p>
          <a:p>
            <a:pPr lvl="1"/>
            <a:r>
              <a:rPr lang="en-US" dirty="0">
                <a:solidFill>
                  <a:schemeClr val="accent1"/>
                </a:solidFill>
                <a:hlinkClick r:id="rId2">
                  <a:extLst>
                    <a:ext uri="{A12FA001-AC4F-418D-AE19-62706E023703}">
                      <ahyp:hlinkClr xmlns:ahyp="http://schemas.microsoft.com/office/drawing/2018/hyperlinkcolor" val="tx"/>
                    </a:ext>
                  </a:extLst>
                </a:hlinkClick>
              </a:rPr>
              <a:t>Clinical Trial Quality Training Series | SC CTSI (sc-ctsi.org)</a:t>
            </a:r>
            <a:endParaRPr lang="en-US" dirty="0">
              <a:solidFill>
                <a:schemeClr val="accent1"/>
              </a:solidFill>
            </a:endParaRPr>
          </a:p>
          <a:p>
            <a:endParaRPr lang="en-US" dirty="0">
              <a:solidFill>
                <a:schemeClr val="accent1"/>
              </a:solidFill>
            </a:endParaRPr>
          </a:p>
        </p:txBody>
      </p:sp>
      <p:sp>
        <p:nvSpPr>
          <p:cNvPr id="4" name="Slide Number Placeholder 3">
            <a:extLst>
              <a:ext uri="{FF2B5EF4-FFF2-40B4-BE49-F238E27FC236}">
                <a16:creationId xmlns:a16="http://schemas.microsoft.com/office/drawing/2014/main" id="{5470114E-018F-4797-A884-3723965D45FC}"/>
              </a:ext>
            </a:extLst>
          </p:cNvPr>
          <p:cNvSpPr>
            <a:spLocks noGrp="1"/>
          </p:cNvSpPr>
          <p:nvPr>
            <p:ph type="sldNum" sz="quarter" idx="10"/>
          </p:nvPr>
        </p:nvSpPr>
        <p:spPr/>
        <p:txBody>
          <a:bodyPr/>
          <a:lstStyle/>
          <a:p>
            <a:pPr>
              <a:defRPr/>
            </a:pPr>
            <a:fld id="{DFA85D7C-FCEE-4457-A48A-80941F99783F}" type="slidenum">
              <a:rPr lang="en-US" altLang="en-US" smtClean="0"/>
              <a:pPr>
                <a:defRPr/>
              </a:pPr>
              <a:t>37</a:t>
            </a:fld>
            <a:endParaRPr lang="en-US" altLang="en-US" dirty="0"/>
          </a:p>
        </p:txBody>
      </p:sp>
    </p:spTree>
    <p:extLst>
      <p:ext uri="{BB962C8B-B14F-4D97-AF65-F5344CB8AC3E}">
        <p14:creationId xmlns:p14="http://schemas.microsoft.com/office/powerpoint/2010/main" val="169351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38</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6156237"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UCLA Clinical and Translational Science Institute</a:t>
            </a:r>
          </a:p>
        </p:txBody>
      </p:sp>
      <p:sp>
        <p:nvSpPr>
          <p:cNvPr id="5" name="TextBox 4">
            <a:extLst>
              <a:ext uri="{FF2B5EF4-FFF2-40B4-BE49-F238E27FC236}">
                <a16:creationId xmlns:a16="http://schemas.microsoft.com/office/drawing/2014/main" id="{576846D1-DA28-48DA-A789-75E3E749D083}"/>
              </a:ext>
            </a:extLst>
          </p:cNvPr>
          <p:cNvSpPr txBox="1"/>
          <p:nvPr/>
        </p:nvSpPr>
        <p:spPr>
          <a:xfrm>
            <a:off x="628650" y="1028700"/>
            <a:ext cx="9063507" cy="2215991"/>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Contact Information: CTSI Office of Regulatory Affairs</a:t>
            </a:r>
          </a:p>
          <a:p>
            <a:endParaRPr lang="en-US" sz="2400" dirty="0">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ctsiora@mednet.ucla.edu</a:t>
            </a:r>
            <a:endParaRPr lang="en-US" sz="2400" dirty="0">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tnhughes@mednet.ucla.edu</a:t>
            </a:r>
            <a:r>
              <a:rPr lang="en-US" sz="2400" dirty="0">
                <a:latin typeface="Helvetica" panose="020B0604020202020204" pitchFamily="34" charset="0"/>
                <a:cs typeface="Helvetica" panose="020B0604020202020204" pitchFamily="34" charset="0"/>
              </a:rPr>
              <a:t> (Terra Hughes, Director)</a:t>
            </a:r>
          </a:p>
          <a:p>
            <a:r>
              <a:rPr lang="en-US" sz="2400" dirty="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uganapati@mednet.ucla.edu</a:t>
            </a:r>
            <a:r>
              <a:rPr lang="en-US" sz="2400" dirty="0">
                <a:latin typeface="Helvetica" panose="020B0604020202020204" pitchFamily="34" charset="0"/>
                <a:cs typeface="Helvetica" panose="020B0604020202020204" pitchFamily="34" charset="0"/>
              </a:rPr>
              <a:t> (Uma Ganapati, Associate Director)</a:t>
            </a:r>
          </a:p>
          <a:p>
            <a:endParaRPr lang="en-US" dirty="0"/>
          </a:p>
        </p:txBody>
      </p:sp>
    </p:spTree>
    <p:extLst>
      <p:ext uri="{BB962C8B-B14F-4D97-AF65-F5344CB8AC3E}">
        <p14:creationId xmlns:p14="http://schemas.microsoft.com/office/powerpoint/2010/main" val="136362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39</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6156237" cy="400110"/>
          </a:xfrm>
          <a:prstGeom prst="rect">
            <a:avLst/>
          </a:prstGeom>
          <a:noFill/>
        </p:spPr>
        <p:txBody>
          <a:bodyPr wrap="none" rtlCol="0">
            <a:spAutoFit/>
          </a:bodyPr>
          <a:lstStyle/>
          <a:p>
            <a:r>
              <a:rPr lang="en-US" sz="2000" b="1" dirty="0">
                <a:latin typeface="Helvetica" panose="020B0604020202020204" pitchFamily="34" charset="0"/>
                <a:cs typeface="Helvetica" panose="020B0604020202020204" pitchFamily="34" charset="0"/>
              </a:rPr>
              <a:t>UCLA Clinical and Translational Science Institute</a:t>
            </a:r>
          </a:p>
        </p:txBody>
      </p:sp>
      <p:sp>
        <p:nvSpPr>
          <p:cNvPr id="5" name="TextBox 4">
            <a:extLst>
              <a:ext uri="{FF2B5EF4-FFF2-40B4-BE49-F238E27FC236}">
                <a16:creationId xmlns:a16="http://schemas.microsoft.com/office/drawing/2014/main" id="{576846D1-DA28-48DA-A789-75E3E749D083}"/>
              </a:ext>
            </a:extLst>
          </p:cNvPr>
          <p:cNvSpPr txBox="1"/>
          <p:nvPr/>
        </p:nvSpPr>
        <p:spPr>
          <a:xfrm>
            <a:off x="4353021" y="2603604"/>
            <a:ext cx="3004349" cy="984885"/>
          </a:xfrm>
          <a:prstGeom prst="rect">
            <a:avLst/>
          </a:prstGeom>
          <a:noFill/>
        </p:spPr>
        <p:txBody>
          <a:bodyPr wrap="none" rtlCol="0">
            <a:spAutoFit/>
          </a:bodyPr>
          <a:lstStyle/>
          <a:p>
            <a:r>
              <a:rPr lang="en-US" sz="4000" b="1" dirty="0">
                <a:latin typeface="Helvetica" panose="020B0604020202020204" pitchFamily="34" charset="0"/>
                <a:cs typeface="Helvetica" panose="020B0604020202020204" pitchFamily="34" charset="0"/>
              </a:rPr>
              <a:t>Questions?</a:t>
            </a:r>
          </a:p>
          <a:p>
            <a:endParaRPr lang="en-US" dirty="0"/>
          </a:p>
        </p:txBody>
      </p:sp>
    </p:spTree>
    <p:extLst>
      <p:ext uri="{BB962C8B-B14F-4D97-AF65-F5344CB8AC3E}">
        <p14:creationId xmlns:p14="http://schemas.microsoft.com/office/powerpoint/2010/main" val="108855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4</a:t>
            </a:fld>
            <a:endParaRPr lang="en-US" altLang="en-US" sz="1000"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09" y="798623"/>
            <a:ext cx="1833430" cy="802962"/>
          </a:xfrm>
          <a:prstGeom prst="rect">
            <a:avLst/>
          </a:prstGeom>
        </p:spPr>
      </p:pic>
      <p:sp>
        <p:nvSpPr>
          <p:cNvPr id="6" name="TextBox 5"/>
          <p:cNvSpPr txBox="1"/>
          <p:nvPr/>
        </p:nvSpPr>
        <p:spPr>
          <a:xfrm>
            <a:off x="3078542" y="711623"/>
            <a:ext cx="8847056" cy="707886"/>
          </a:xfrm>
          <a:prstGeom prst="rect">
            <a:avLst/>
          </a:prstGeom>
          <a:noFill/>
        </p:spPr>
        <p:txBody>
          <a:bodyPr wrap="square" rtlCol="0">
            <a:spAutoFit/>
          </a:bodyPr>
          <a:lstStyle/>
          <a:p>
            <a:r>
              <a:rPr lang="en-US" sz="4000" cap="small" dirty="0">
                <a:latin typeface="Helvetica" panose="020B0604020202020204" pitchFamily="34" charset="0"/>
                <a:cs typeface="Helvetica" panose="020B0604020202020204" pitchFamily="34" charset="0"/>
              </a:rPr>
              <a:t>Office of Clinical Research</a:t>
            </a:r>
          </a:p>
        </p:txBody>
      </p:sp>
      <p:cxnSp>
        <p:nvCxnSpPr>
          <p:cNvPr id="7" name="Straight Connector 6"/>
          <p:cNvCxnSpPr/>
          <p:nvPr/>
        </p:nvCxnSpPr>
        <p:spPr>
          <a:xfrm flipH="1">
            <a:off x="2911603" y="773682"/>
            <a:ext cx="906" cy="8605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54549" y="1634278"/>
            <a:ext cx="9326450" cy="400110"/>
          </a:xfrm>
          <a:prstGeom prst="rect">
            <a:avLst/>
          </a:prstGeom>
          <a:noFill/>
        </p:spPr>
        <p:txBody>
          <a:bodyPr wrap="square" rtlCol="0">
            <a:spAutoFit/>
          </a:bodyPr>
          <a:lstStyle/>
          <a:p>
            <a:pPr algn="ctr"/>
            <a:r>
              <a:rPr lang="en-US" sz="2000" cap="small" spc="700" dirty="0">
                <a:latin typeface="Helvetica" panose="020B0604020202020204" pitchFamily="34" charset="0"/>
                <a:cs typeface="Helvetica" panose="020B0604020202020204" pitchFamily="34" charset="0"/>
              </a:rPr>
              <a:t>Clinical and Translational Science Institute</a:t>
            </a:r>
          </a:p>
        </p:txBody>
      </p:sp>
      <p:sp>
        <p:nvSpPr>
          <p:cNvPr id="9" name="TextBox 8"/>
          <p:cNvSpPr txBox="1"/>
          <p:nvPr/>
        </p:nvSpPr>
        <p:spPr>
          <a:xfrm>
            <a:off x="201130" y="2242334"/>
            <a:ext cx="11724468" cy="2985433"/>
          </a:xfrm>
          <a:prstGeom prst="rect">
            <a:avLst/>
          </a:prstGeom>
          <a:noFill/>
        </p:spPr>
        <p:txBody>
          <a:bodyPr wrap="square" rtlCol="0">
            <a:spAutoFit/>
          </a:bodyPr>
          <a:lstStyle/>
          <a:p>
            <a:pPr algn="ctr"/>
            <a:endParaRPr lang="en-US" sz="3400" b="1" cap="small" spc="200" dirty="0">
              <a:solidFill>
                <a:srgbClr val="25549A"/>
              </a:solidFill>
              <a:latin typeface="Bell MT" panose="02020503060305020303" pitchFamily="18" charset="0"/>
            </a:endParaRPr>
          </a:p>
          <a:p>
            <a:pPr algn="ctr"/>
            <a:r>
              <a:rPr lang="en-US" sz="3400" b="1" u="sng" cap="small" spc="200" dirty="0">
                <a:latin typeface="Helvetica" panose="020B0604020202020204" pitchFamily="34" charset="0"/>
                <a:cs typeface="Helvetica" panose="020B0604020202020204" pitchFamily="34" charset="0"/>
              </a:rPr>
              <a:t>Regulatory requirements for clinical trials</a:t>
            </a:r>
          </a:p>
          <a:p>
            <a:pPr algn="ctr"/>
            <a:r>
              <a:rPr lang="en-US" sz="2400" cap="small" spc="200" dirty="0">
                <a:latin typeface="Helvetica" panose="020B0604020202020204" pitchFamily="34" charset="0"/>
                <a:cs typeface="Helvetica" panose="020B0604020202020204" pitchFamily="34" charset="0"/>
              </a:rPr>
              <a:t>Terra Hughes, MS, RAC  </a:t>
            </a:r>
          </a:p>
          <a:p>
            <a:pPr algn="ctr"/>
            <a:r>
              <a:rPr lang="en-US" sz="2400" cap="small" spc="200" dirty="0">
                <a:latin typeface="Helvetica" panose="020B0604020202020204" pitchFamily="34" charset="0"/>
                <a:cs typeface="Helvetica" panose="020B0604020202020204" pitchFamily="34" charset="0"/>
              </a:rPr>
              <a:t>Uma Ganapati, Ph.D., RAC</a:t>
            </a:r>
          </a:p>
          <a:p>
            <a:pPr algn="ctr"/>
            <a:endParaRPr lang="en-US" sz="2400" cap="small" spc="200" dirty="0">
              <a:latin typeface="Helvetica" panose="020B0604020202020204" pitchFamily="34" charset="0"/>
              <a:cs typeface="Helvetica" panose="020B0604020202020204" pitchFamily="34" charset="0"/>
            </a:endParaRPr>
          </a:p>
          <a:p>
            <a:pPr algn="ctr"/>
            <a:r>
              <a:rPr lang="en-US" sz="2400" cap="small" spc="200" dirty="0">
                <a:latin typeface="Helvetica" panose="020B0604020202020204" pitchFamily="34" charset="0"/>
                <a:cs typeface="Helvetica" panose="020B0604020202020204" pitchFamily="34" charset="0"/>
              </a:rPr>
              <a:t>CTSI Office of Regulatory Affairs (ORA)</a:t>
            </a:r>
          </a:p>
          <a:p>
            <a:pPr algn="ctr"/>
            <a:endParaRPr lang="en-US" sz="2400" cap="small" spc="200" dirty="0">
              <a:solidFill>
                <a:srgbClr val="25549A"/>
              </a:solidFill>
              <a:latin typeface="Bell MT" panose="02020503060305020303" pitchFamily="18" charset="0"/>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4"/>
          <a:stretch>
            <a:fillRect/>
          </a:stretch>
        </p:blipFill>
        <p:spPr>
          <a:xfrm>
            <a:off x="4797446" y="6090834"/>
            <a:ext cx="906635" cy="767166"/>
          </a:xfrm>
          <a:prstGeom prst="rect">
            <a:avLst/>
          </a:prstGeom>
        </p:spPr>
      </p:pic>
    </p:spTree>
    <p:extLst>
      <p:ext uri="{BB962C8B-B14F-4D97-AF65-F5344CB8AC3E}">
        <p14:creationId xmlns:p14="http://schemas.microsoft.com/office/powerpoint/2010/main" val="3736866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40</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4613975" y="67967"/>
            <a:ext cx="3243196"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Challenge Questions</a:t>
            </a:r>
          </a:p>
        </p:txBody>
      </p:sp>
      <p:sp>
        <p:nvSpPr>
          <p:cNvPr id="4" name="TextBox 3">
            <a:extLst>
              <a:ext uri="{FF2B5EF4-FFF2-40B4-BE49-F238E27FC236}">
                <a16:creationId xmlns:a16="http://schemas.microsoft.com/office/drawing/2014/main" id="{AD9D4DDF-1BDC-44DE-B239-BE383A403C51}"/>
              </a:ext>
            </a:extLst>
          </p:cNvPr>
          <p:cNvSpPr txBox="1"/>
          <p:nvPr/>
        </p:nvSpPr>
        <p:spPr>
          <a:xfrm>
            <a:off x="956946" y="660874"/>
            <a:ext cx="9598236" cy="5232202"/>
          </a:xfrm>
          <a:prstGeom prst="rect">
            <a:avLst/>
          </a:prstGeom>
          <a:noFill/>
        </p:spPr>
        <p:txBody>
          <a:bodyPr wrap="square" rtlCol="0">
            <a:spAutoFit/>
          </a:bodyPr>
          <a:lstStyle/>
          <a:p>
            <a:pPr marL="285750" lvl="0" indent="-285750">
              <a:buFont typeface="Arial" panose="020B0604020202020204" pitchFamily="34" charset="0"/>
              <a:buChar char="•"/>
            </a:pPr>
            <a:r>
              <a:rPr lang="en-US" b="1" dirty="0">
                <a:latin typeface="Helvetica" panose="020B0604020202020204" pitchFamily="34" charset="0"/>
                <a:cs typeface="Helvetica" panose="020B0604020202020204" pitchFamily="34" charset="0"/>
              </a:rPr>
              <a:t>Are there differences in FDA regulatory expectations for industry-sponsored trials as compared to sponsor-investigator trials? </a:t>
            </a:r>
          </a:p>
          <a:p>
            <a:pPr lvl="0"/>
            <a:r>
              <a:rPr lang="en-US" b="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Yes/No</a:t>
            </a:r>
          </a:p>
          <a:p>
            <a:pPr lvl="0"/>
            <a:endParaRPr lang="en-US" b="1"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b="1" dirty="0">
                <a:latin typeface="Helvetica" panose="020B0604020202020204" pitchFamily="34" charset="0"/>
                <a:cs typeface="Helvetica" panose="020B0604020202020204" pitchFamily="34" charset="0"/>
              </a:rPr>
              <a:t>If you are a sponsor-investigator, do you have to submit a Form FDA 1572?</a:t>
            </a:r>
          </a:p>
          <a:p>
            <a:pPr lvl="0"/>
            <a:r>
              <a:rPr lang="en-US" b="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Yes/No</a:t>
            </a:r>
          </a:p>
          <a:p>
            <a:pPr lvl="0"/>
            <a:endParaRPr lang="en-US" b="1" dirty="0">
              <a:latin typeface="Helvetica" panose="020B0604020202020204" pitchFamily="34" charset="0"/>
              <a:cs typeface="Helvetica" panose="020B0604020202020204" pitchFamily="34" charset="0"/>
            </a:endParaRPr>
          </a:p>
          <a:p>
            <a:pPr marL="285750" lvl="0" indent="-285750">
              <a:buFont typeface="Arial" panose="020B0604020202020204" pitchFamily="34" charset="0"/>
              <a:buChar char="•"/>
            </a:pPr>
            <a:r>
              <a:rPr lang="en-US" b="1" dirty="0">
                <a:latin typeface="Helvetica" panose="020B0604020202020204" pitchFamily="34" charset="0"/>
                <a:cs typeface="Helvetica" panose="020B0604020202020204" pitchFamily="34" charset="0"/>
              </a:rPr>
              <a:t>Is Form FDA 3674 required for a research IND (not intended for commercial purposes) and accompanying clinical trial?</a:t>
            </a:r>
          </a:p>
          <a:p>
            <a:r>
              <a:rPr lang="en-US" dirty="0">
                <a:latin typeface="Helvetica" panose="020B0604020202020204" pitchFamily="34" charset="0"/>
                <a:cs typeface="Helvetica" panose="020B0604020202020204" pitchFamily="34" charset="0"/>
              </a:rPr>
              <a:t>     Yes/No</a:t>
            </a:r>
          </a:p>
          <a:p>
            <a:endParaRPr lang="en-US" b="1"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b="1" dirty="0">
                <a:latin typeface="Helvetica" panose="020B0604020202020204" pitchFamily="34" charset="0"/>
                <a:cs typeface="Helvetica" panose="020B0604020202020204" pitchFamily="34" charset="0"/>
              </a:rPr>
              <a:t>Who signs and submits form FDA 1571?</a:t>
            </a:r>
          </a:p>
          <a:p>
            <a:pPr marL="342900" indent="-342900">
              <a:buAutoNum type="alphaUcPeriod"/>
            </a:pPr>
            <a:r>
              <a:rPr lang="en-US" sz="1600" dirty="0">
                <a:latin typeface="Helvetica" panose="020B0604020202020204" pitchFamily="34" charset="0"/>
                <a:cs typeface="Helvetica" panose="020B0604020202020204" pitchFamily="34" charset="0"/>
              </a:rPr>
              <a:t>Sponsor</a:t>
            </a:r>
          </a:p>
          <a:p>
            <a:pPr marL="342900" indent="-342900">
              <a:buAutoNum type="alphaUcPeriod"/>
            </a:pPr>
            <a:r>
              <a:rPr lang="en-US" sz="1600" dirty="0">
                <a:latin typeface="Helvetica" panose="020B0604020202020204" pitchFamily="34" charset="0"/>
                <a:cs typeface="Helvetica" panose="020B0604020202020204" pitchFamily="34" charset="0"/>
              </a:rPr>
              <a:t>Investigator</a:t>
            </a:r>
          </a:p>
          <a:p>
            <a:pPr marL="342900" indent="-342900">
              <a:buAutoNum type="alphaUcPeriod"/>
            </a:pPr>
            <a:r>
              <a:rPr lang="en-US" sz="1600" dirty="0">
                <a:latin typeface="Helvetica" panose="020B0604020202020204" pitchFamily="34" charset="0"/>
                <a:cs typeface="Helvetica" panose="020B0604020202020204" pitchFamily="34" charset="0"/>
              </a:rPr>
              <a:t>Sponsor-Investigator</a:t>
            </a:r>
          </a:p>
          <a:p>
            <a:pPr marL="342900" indent="-342900">
              <a:buAutoNum type="alphaUcPeriod"/>
            </a:pPr>
            <a:r>
              <a:rPr lang="en-US" sz="1600" dirty="0">
                <a:latin typeface="Helvetica" panose="020B0604020202020204" pitchFamily="34" charset="0"/>
                <a:cs typeface="Helvetica" panose="020B0604020202020204" pitchFamily="34" charset="0"/>
              </a:rPr>
              <a:t>A &amp;C</a:t>
            </a:r>
          </a:p>
          <a:p>
            <a:endParaRPr lang="en-US" b="1"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b="1" dirty="0">
                <a:latin typeface="Helvetica" panose="020B0604020202020204" pitchFamily="34" charset="0"/>
                <a:cs typeface="Helvetica" panose="020B0604020202020204" pitchFamily="34" charset="0"/>
              </a:rPr>
              <a:t>Only a clinician can be a principal Investigator on a clinical trial: </a:t>
            </a:r>
          </a:p>
          <a:p>
            <a:r>
              <a:rPr lang="en-US" b="1" dirty="0">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True or False</a:t>
            </a:r>
          </a:p>
        </p:txBody>
      </p:sp>
    </p:spTree>
    <p:extLst>
      <p:ext uri="{BB962C8B-B14F-4D97-AF65-F5344CB8AC3E}">
        <p14:creationId xmlns:p14="http://schemas.microsoft.com/office/powerpoint/2010/main" val="4128372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41</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4613975" y="67967"/>
            <a:ext cx="3243196"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Challenge Questions</a:t>
            </a:r>
          </a:p>
        </p:txBody>
      </p:sp>
      <p:sp>
        <p:nvSpPr>
          <p:cNvPr id="4" name="TextBox 3">
            <a:extLst>
              <a:ext uri="{FF2B5EF4-FFF2-40B4-BE49-F238E27FC236}">
                <a16:creationId xmlns:a16="http://schemas.microsoft.com/office/drawing/2014/main" id="{AD9D4DDF-1BDC-44DE-B239-BE383A403C51}"/>
              </a:ext>
            </a:extLst>
          </p:cNvPr>
          <p:cNvSpPr txBox="1"/>
          <p:nvPr/>
        </p:nvSpPr>
        <p:spPr>
          <a:xfrm>
            <a:off x="1495157" y="1830098"/>
            <a:ext cx="9855330" cy="2831544"/>
          </a:xfrm>
          <a:prstGeom prst="rect">
            <a:avLst/>
          </a:prstGeom>
          <a:noFill/>
        </p:spPr>
        <p:txBody>
          <a:bodyPr wrap="square" rtlCol="0">
            <a:spAutoFit/>
          </a:bodyPr>
          <a:lstStyle/>
          <a:p>
            <a:r>
              <a:rPr lang="en-US" sz="2000" b="1" dirty="0">
                <a:latin typeface="Helvetica" panose="020B0604020202020204" pitchFamily="34" charset="0"/>
                <a:cs typeface="Helvetica" panose="020B0604020202020204" pitchFamily="34" charset="0"/>
              </a:rPr>
              <a:t>Which is a responsibility of a sponsor- investigator, name all that apply:</a:t>
            </a:r>
          </a:p>
          <a:p>
            <a:endParaRPr lang="en-US" sz="2000" b="1" dirty="0">
              <a:latin typeface="Helvetica" panose="020B0604020202020204" pitchFamily="34" charset="0"/>
              <a:cs typeface="Helvetica" panose="020B0604020202020204" pitchFamily="34" charset="0"/>
            </a:endParaRPr>
          </a:p>
          <a:p>
            <a:pPr lvl="0">
              <a:lnSpc>
                <a:spcPct val="150000"/>
              </a:lnSpc>
            </a:pPr>
            <a:r>
              <a:rPr lang="en-US" sz="2000" dirty="0">
                <a:latin typeface="Helvetica" panose="020B0604020202020204" pitchFamily="34" charset="0"/>
                <a:cs typeface="Helvetica" panose="020B0604020202020204" pitchFamily="34" charset="0"/>
              </a:rPr>
              <a:t>A. Hiring contract research organization staff</a:t>
            </a:r>
          </a:p>
          <a:p>
            <a:pPr lvl="0">
              <a:lnSpc>
                <a:spcPct val="150000"/>
              </a:lnSpc>
            </a:pPr>
            <a:r>
              <a:rPr lang="en-US" sz="2000" dirty="0">
                <a:latin typeface="Helvetica" panose="020B0604020202020204" pitchFamily="34" charset="0"/>
                <a:cs typeface="Helvetica" panose="020B0604020202020204" pitchFamily="34" charset="0"/>
              </a:rPr>
              <a:t>B. Informing patients that the drugs are being used for investigational purposes</a:t>
            </a:r>
          </a:p>
          <a:p>
            <a:pPr lvl="0">
              <a:lnSpc>
                <a:spcPct val="150000"/>
              </a:lnSpc>
            </a:pPr>
            <a:r>
              <a:rPr lang="en-US" sz="2000" dirty="0">
                <a:latin typeface="Helvetica" panose="020B0604020202020204" pitchFamily="34" charset="0"/>
                <a:cs typeface="Helvetica" panose="020B0604020202020204" pitchFamily="34" charset="0"/>
              </a:rPr>
              <a:t>C. Ensuring initial and continuing review by an IRB</a:t>
            </a:r>
          </a:p>
          <a:p>
            <a:pPr lvl="0">
              <a:lnSpc>
                <a:spcPct val="150000"/>
              </a:lnSpc>
            </a:pPr>
            <a:r>
              <a:rPr lang="en-US" sz="2000" dirty="0">
                <a:latin typeface="Helvetica" panose="020B0604020202020204" pitchFamily="34" charset="0"/>
                <a:cs typeface="Helvetica" panose="020B0604020202020204" pitchFamily="34" charset="0"/>
              </a:rPr>
              <a:t>D. Registering and reporting results of applicable clinical trials to ClinicalTrials.gov</a:t>
            </a:r>
          </a:p>
          <a:p>
            <a:endParaRPr lang="en-US" dirty="0"/>
          </a:p>
        </p:txBody>
      </p:sp>
    </p:spTree>
    <p:extLst>
      <p:ext uri="{BB962C8B-B14F-4D97-AF65-F5344CB8AC3E}">
        <p14:creationId xmlns:p14="http://schemas.microsoft.com/office/powerpoint/2010/main" val="1752854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42</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4613975" y="67967"/>
            <a:ext cx="3243196"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Challenge Questions</a:t>
            </a:r>
          </a:p>
        </p:txBody>
      </p:sp>
      <p:sp>
        <p:nvSpPr>
          <p:cNvPr id="4" name="TextBox 3">
            <a:extLst>
              <a:ext uri="{FF2B5EF4-FFF2-40B4-BE49-F238E27FC236}">
                <a16:creationId xmlns:a16="http://schemas.microsoft.com/office/drawing/2014/main" id="{AD9D4DDF-1BDC-44DE-B239-BE383A403C51}"/>
              </a:ext>
            </a:extLst>
          </p:cNvPr>
          <p:cNvSpPr txBox="1"/>
          <p:nvPr/>
        </p:nvSpPr>
        <p:spPr>
          <a:xfrm>
            <a:off x="2090737" y="1671072"/>
            <a:ext cx="8982075" cy="892552"/>
          </a:xfrm>
          <a:prstGeom prst="rect">
            <a:avLst/>
          </a:prstGeom>
          <a:noFill/>
        </p:spPr>
        <p:txBody>
          <a:bodyPr wrap="square" rtlCol="0">
            <a:spAutoFit/>
          </a:bodyPr>
          <a:lstStyle/>
          <a:p>
            <a:pPr lvl="0"/>
            <a:endParaRPr lang="en-US" sz="1600" dirty="0">
              <a:solidFill>
                <a:srgbClr val="0000FF"/>
              </a:solidFill>
              <a:latin typeface="Book Antiqua" panose="02040602050305030304" pitchFamily="18" charset="0"/>
            </a:endParaRPr>
          </a:p>
          <a:p>
            <a:endParaRPr lang="en-US" dirty="0"/>
          </a:p>
          <a:p>
            <a:endParaRPr lang="en-US" dirty="0"/>
          </a:p>
        </p:txBody>
      </p:sp>
      <p:sp>
        <p:nvSpPr>
          <p:cNvPr id="5" name="Rectangle 4">
            <a:extLst>
              <a:ext uri="{FF2B5EF4-FFF2-40B4-BE49-F238E27FC236}">
                <a16:creationId xmlns:a16="http://schemas.microsoft.com/office/drawing/2014/main" id="{90A2B6BB-84CC-4406-9EBD-5717249E4B3A}"/>
              </a:ext>
            </a:extLst>
          </p:cNvPr>
          <p:cNvSpPr/>
          <p:nvPr/>
        </p:nvSpPr>
        <p:spPr>
          <a:xfrm>
            <a:off x="298174" y="1750034"/>
            <a:ext cx="11893826" cy="2364750"/>
          </a:xfrm>
          <a:prstGeom prst="rect">
            <a:avLst/>
          </a:prstGeom>
        </p:spPr>
        <p:txBody>
          <a:bodyPr wrap="square">
            <a:spAutoFit/>
          </a:bodyPr>
          <a:lstStyle/>
          <a:p>
            <a:pPr lvl="0"/>
            <a:r>
              <a:rPr lang="en-US" sz="2000" b="1" dirty="0">
                <a:latin typeface="Helvetica" panose="020B0604020202020204" pitchFamily="34" charset="0"/>
                <a:cs typeface="Helvetica" panose="020B0604020202020204" pitchFamily="34" charset="0"/>
              </a:rPr>
              <a:t>Which of the following statements are true, name all that apply?</a:t>
            </a:r>
          </a:p>
          <a:p>
            <a:pPr lvl="0"/>
            <a:endParaRPr lang="en-US" sz="2000" dirty="0">
              <a:latin typeface="Helvetica" panose="020B0604020202020204" pitchFamily="34" charset="0"/>
              <a:cs typeface="Helvetica" panose="020B0604020202020204" pitchFamily="34" charset="0"/>
            </a:endParaRPr>
          </a:p>
          <a:p>
            <a:pPr lvl="0">
              <a:lnSpc>
                <a:spcPct val="150000"/>
              </a:lnSpc>
            </a:pPr>
            <a:r>
              <a:rPr lang="en-US" sz="2000" dirty="0">
                <a:latin typeface="Helvetica" panose="020B0604020202020204" pitchFamily="34" charset="0"/>
                <a:cs typeface="Helvetica" panose="020B0604020202020204" pitchFamily="34" charset="0"/>
              </a:rPr>
              <a:t>A.   </a:t>
            </a:r>
            <a:r>
              <a:rPr lang="en-US" dirty="0">
                <a:latin typeface="Helvetica" panose="020B0604020202020204" pitchFamily="34" charset="0"/>
                <a:cs typeface="Helvetica" panose="020B0604020202020204" pitchFamily="34" charset="0"/>
              </a:rPr>
              <a:t>S-I are required to report to FDA serious and unexpected adverse events.</a:t>
            </a:r>
          </a:p>
          <a:p>
            <a:pPr lvl="0">
              <a:lnSpc>
                <a:spcPct val="150000"/>
              </a:lnSpc>
            </a:pPr>
            <a:r>
              <a:rPr lang="en-US" dirty="0">
                <a:latin typeface="Helvetica" panose="020B0604020202020204" pitchFamily="34" charset="0"/>
                <a:cs typeface="Helvetica" panose="020B0604020202020204" pitchFamily="34" charset="0"/>
              </a:rPr>
              <a:t>B.    S-I are required to submit to FDA clinical summary reports of all ongoing trials every 6 months.</a:t>
            </a:r>
          </a:p>
          <a:p>
            <a:pPr lvl="0">
              <a:lnSpc>
                <a:spcPct val="150000"/>
              </a:lnSpc>
            </a:pPr>
            <a:r>
              <a:rPr lang="en-US" dirty="0">
                <a:latin typeface="Helvetica" panose="020B0604020202020204" pitchFamily="34" charset="0"/>
                <a:cs typeface="Helvetica" panose="020B0604020202020204" pitchFamily="34" charset="0"/>
              </a:rPr>
              <a:t>C.    S-I must permit FDA to have access to and copy and verify any records or reports made for the clinical trial.</a:t>
            </a:r>
          </a:p>
          <a:p>
            <a:pPr lvl="0">
              <a:lnSpc>
                <a:spcPct val="150000"/>
              </a:lnSpc>
            </a:pPr>
            <a:r>
              <a:rPr lang="en-US" dirty="0">
                <a:latin typeface="Helvetica" panose="020B0604020202020204" pitchFamily="34" charset="0"/>
                <a:cs typeface="Helvetica" panose="020B0604020202020204" pitchFamily="34" charset="0"/>
              </a:rPr>
              <a:t>D.    S-I is responsible for monitoring their own study.</a:t>
            </a:r>
          </a:p>
        </p:txBody>
      </p:sp>
    </p:spTree>
    <p:extLst>
      <p:ext uri="{BB962C8B-B14F-4D97-AF65-F5344CB8AC3E}">
        <p14:creationId xmlns:p14="http://schemas.microsoft.com/office/powerpoint/2010/main" val="1962512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43</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4613975" y="67967"/>
            <a:ext cx="3071675"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Challenge Question</a:t>
            </a:r>
          </a:p>
        </p:txBody>
      </p:sp>
      <p:sp>
        <p:nvSpPr>
          <p:cNvPr id="4" name="TextBox 3">
            <a:extLst>
              <a:ext uri="{FF2B5EF4-FFF2-40B4-BE49-F238E27FC236}">
                <a16:creationId xmlns:a16="http://schemas.microsoft.com/office/drawing/2014/main" id="{AD9D4DDF-1BDC-44DE-B239-BE383A403C51}"/>
              </a:ext>
            </a:extLst>
          </p:cNvPr>
          <p:cNvSpPr txBox="1"/>
          <p:nvPr/>
        </p:nvSpPr>
        <p:spPr>
          <a:xfrm>
            <a:off x="1728787" y="1185297"/>
            <a:ext cx="8982075" cy="3300904"/>
          </a:xfrm>
          <a:prstGeom prst="rect">
            <a:avLst/>
          </a:prstGeom>
          <a:noFill/>
        </p:spPr>
        <p:txBody>
          <a:bodyPr wrap="square" rtlCol="0">
            <a:spAutoFit/>
          </a:bodyPr>
          <a:lstStyle/>
          <a:p>
            <a:pPr marL="115570" marR="111125" algn="ctr">
              <a:lnSpc>
                <a:spcPct val="150000"/>
              </a:lnSpc>
              <a:spcBef>
                <a:spcPts val="0"/>
              </a:spcBef>
              <a:spcAft>
                <a:spcPts val="0"/>
              </a:spcAft>
            </a:pPr>
            <a:r>
              <a:rPr lang="en-US" sz="2000" b="1" dirty="0">
                <a:latin typeface="Helvetica" panose="020B0604020202020204" pitchFamily="34" charset="0"/>
                <a:ea typeface="Arial" panose="020B0604020202020204" pitchFamily="34" charset="0"/>
                <a:cs typeface="Helvetica" panose="020B0604020202020204" pitchFamily="34" charset="0"/>
              </a:rPr>
              <a:t>Which</a:t>
            </a:r>
            <a:r>
              <a:rPr lang="en-US" sz="2000" b="1" spc="-35"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of</a:t>
            </a:r>
            <a:r>
              <a:rPr lang="en-US" sz="2000" b="1" spc="-45"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the</a:t>
            </a:r>
            <a:r>
              <a:rPr lang="en-US" sz="2000" b="1" spc="-50"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following</a:t>
            </a:r>
            <a:r>
              <a:rPr lang="en-US" sz="2000" b="1" spc="-25"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study</a:t>
            </a:r>
            <a:r>
              <a:rPr lang="en-US" sz="2000" b="1" spc="-30"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types</a:t>
            </a:r>
            <a:r>
              <a:rPr lang="en-US" sz="2000" b="1" spc="-40"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require</a:t>
            </a:r>
            <a:r>
              <a:rPr lang="en-US" sz="2000" b="1" spc="-40" dirty="0">
                <a:latin typeface="Helvetica" panose="020B0604020202020204" pitchFamily="34" charset="0"/>
                <a:ea typeface="Arial" panose="020B0604020202020204" pitchFamily="34" charset="0"/>
                <a:cs typeface="Helvetica" panose="020B0604020202020204" pitchFamily="34" charset="0"/>
              </a:rPr>
              <a:t> </a:t>
            </a:r>
            <a:r>
              <a:rPr lang="en-US" sz="2000" b="1" dirty="0">
                <a:latin typeface="Helvetica" panose="020B0604020202020204" pitchFamily="34" charset="0"/>
                <a:ea typeface="Arial" panose="020B0604020202020204" pitchFamily="34" charset="0"/>
                <a:cs typeface="Helvetica" panose="020B0604020202020204" pitchFamily="34" charset="0"/>
              </a:rPr>
              <a:t>the clinical investigator to sign a Form FDA 1572, Statement of Investigator?</a:t>
            </a:r>
          </a:p>
          <a:p>
            <a:pPr>
              <a:spcBef>
                <a:spcPts val="30"/>
              </a:spcBef>
            </a:pPr>
            <a:r>
              <a:rPr lang="en-US" dirty="0">
                <a:latin typeface="Helvetica" panose="020B0604020202020204" pitchFamily="34" charset="0"/>
                <a:ea typeface="Arial" panose="020B0604020202020204" pitchFamily="34" charset="0"/>
                <a:cs typeface="Helvetica" panose="020B0604020202020204" pitchFamily="34" charset="0"/>
              </a:rPr>
              <a:t> </a:t>
            </a:r>
          </a:p>
          <a:p>
            <a:pPr marR="0" lvl="0">
              <a:spcBef>
                <a:spcPts val="0"/>
              </a:spcBef>
              <a:spcAft>
                <a:spcPts val="0"/>
              </a:spcAft>
              <a:tabLst>
                <a:tab pos="306705" algn="l"/>
              </a:tabLst>
            </a:pPr>
            <a:endParaRPr lang="en-US" spc="-20" dirty="0">
              <a:latin typeface="Helvetica" panose="020B0604020202020204" pitchFamily="34" charset="0"/>
              <a:ea typeface="Arial" panose="020B0604020202020204" pitchFamily="34" charset="0"/>
              <a:cs typeface="Helvetica" panose="020B0604020202020204" pitchFamily="34" charset="0"/>
            </a:endParaRPr>
          </a:p>
          <a:p>
            <a:pPr marR="0" lvl="0">
              <a:spcBef>
                <a:spcPts val="0"/>
              </a:spcBef>
              <a:spcAft>
                <a:spcPts val="0"/>
              </a:spcAft>
              <a:tabLst>
                <a:tab pos="306705" algn="l"/>
              </a:tabLst>
            </a:pPr>
            <a:r>
              <a:rPr lang="en-US" spc="-20" dirty="0">
                <a:latin typeface="Helvetica" panose="020B0604020202020204" pitchFamily="34" charset="0"/>
                <a:ea typeface="Arial" panose="020B0604020202020204" pitchFamily="34" charset="0"/>
                <a:cs typeface="Helvetica" panose="020B0604020202020204" pitchFamily="34" charset="0"/>
              </a:rPr>
              <a:t>				</a:t>
            </a:r>
            <a:r>
              <a:rPr lang="en-US" sz="2000" spc="-20" dirty="0">
                <a:latin typeface="Helvetica" panose="020B0604020202020204" pitchFamily="34" charset="0"/>
                <a:ea typeface="Arial" panose="020B0604020202020204" pitchFamily="34" charset="0"/>
                <a:cs typeface="Helvetica" panose="020B0604020202020204" pitchFamily="34" charset="0"/>
              </a:rPr>
              <a:t>A. Drugs</a:t>
            </a:r>
            <a:endParaRPr lang="en-US" sz="2000" spc="-5" dirty="0">
              <a:latin typeface="Helvetica" panose="020B0604020202020204" pitchFamily="34" charset="0"/>
              <a:ea typeface="Arial" panose="020B0604020202020204" pitchFamily="34" charset="0"/>
              <a:cs typeface="Helvetica" panose="020B0604020202020204" pitchFamily="34" charset="0"/>
            </a:endParaRPr>
          </a:p>
          <a:p>
            <a:pPr marR="0" lvl="0">
              <a:spcBef>
                <a:spcPts val="525"/>
              </a:spcBef>
              <a:spcAft>
                <a:spcPts val="0"/>
              </a:spcAft>
              <a:tabLst>
                <a:tab pos="320040" algn="l"/>
              </a:tabLst>
            </a:pPr>
            <a:r>
              <a:rPr lang="en-US" sz="2000" spc="-10" dirty="0">
                <a:latin typeface="Helvetica" panose="020B0604020202020204" pitchFamily="34" charset="0"/>
                <a:ea typeface="Arial" panose="020B0604020202020204" pitchFamily="34" charset="0"/>
                <a:cs typeface="Helvetica" panose="020B0604020202020204" pitchFamily="34" charset="0"/>
              </a:rPr>
              <a:t>				B.  Devices</a:t>
            </a:r>
            <a:endParaRPr lang="en-US" sz="2000" spc="-5" dirty="0">
              <a:latin typeface="Helvetica" panose="020B0604020202020204" pitchFamily="34" charset="0"/>
              <a:ea typeface="Arial" panose="020B0604020202020204" pitchFamily="34" charset="0"/>
              <a:cs typeface="Helvetica" panose="020B0604020202020204" pitchFamily="34" charset="0"/>
            </a:endParaRPr>
          </a:p>
          <a:p>
            <a:pPr marR="0" lvl="0">
              <a:spcBef>
                <a:spcPts val="525"/>
              </a:spcBef>
              <a:spcAft>
                <a:spcPts val="0"/>
              </a:spcAft>
              <a:tabLst>
                <a:tab pos="304800" algn="l"/>
              </a:tabLst>
            </a:pPr>
            <a:r>
              <a:rPr lang="en-US" sz="2000" spc="-10" dirty="0">
                <a:latin typeface="Helvetica" panose="020B0604020202020204" pitchFamily="34" charset="0"/>
                <a:ea typeface="Arial" panose="020B0604020202020204" pitchFamily="34" charset="0"/>
                <a:cs typeface="Helvetica" panose="020B0604020202020204" pitchFamily="34" charset="0"/>
              </a:rPr>
              <a:t>				C.  Biologics</a:t>
            </a:r>
            <a:endParaRPr lang="en-US" sz="2000" spc="-5" dirty="0">
              <a:latin typeface="Helvetica" panose="020B0604020202020204" pitchFamily="34" charset="0"/>
              <a:ea typeface="Arial" panose="020B0604020202020204" pitchFamily="34" charset="0"/>
              <a:cs typeface="Helvetica" panose="020B0604020202020204" pitchFamily="34" charset="0"/>
            </a:endParaRPr>
          </a:p>
          <a:p>
            <a:pPr marR="0" lvl="0">
              <a:spcBef>
                <a:spcPts val="540"/>
              </a:spcBef>
              <a:spcAft>
                <a:spcPts val="0"/>
              </a:spcAft>
              <a:tabLst>
                <a:tab pos="320040" algn="l"/>
              </a:tabLst>
            </a:pPr>
            <a:r>
              <a:rPr lang="en-US" sz="2000" spc="-5" dirty="0">
                <a:latin typeface="Helvetica" panose="020B0604020202020204" pitchFamily="34" charset="0"/>
                <a:ea typeface="Arial" panose="020B0604020202020204" pitchFamily="34" charset="0"/>
                <a:cs typeface="Helvetica" panose="020B0604020202020204" pitchFamily="34" charset="0"/>
              </a:rPr>
              <a:t>				D.  A</a:t>
            </a:r>
            <a:r>
              <a:rPr lang="en-US" sz="2000" spc="-10" dirty="0">
                <a:latin typeface="Helvetica" panose="020B0604020202020204" pitchFamily="34" charset="0"/>
                <a:ea typeface="Arial" panose="020B0604020202020204" pitchFamily="34" charset="0"/>
                <a:cs typeface="Helvetica" panose="020B0604020202020204" pitchFamily="34" charset="0"/>
              </a:rPr>
              <a:t> </a:t>
            </a:r>
            <a:r>
              <a:rPr lang="en-US" sz="2000" spc="-5" dirty="0">
                <a:latin typeface="Helvetica" panose="020B0604020202020204" pitchFamily="34" charset="0"/>
                <a:ea typeface="Arial" panose="020B0604020202020204" pitchFamily="34" charset="0"/>
                <a:cs typeface="Helvetica" panose="020B0604020202020204" pitchFamily="34" charset="0"/>
              </a:rPr>
              <a:t>&amp; </a:t>
            </a:r>
            <a:r>
              <a:rPr lang="en-US" sz="2000" spc="-50" dirty="0">
                <a:latin typeface="Helvetica" panose="020B0604020202020204" pitchFamily="34" charset="0"/>
                <a:ea typeface="Arial" panose="020B0604020202020204" pitchFamily="34" charset="0"/>
                <a:cs typeface="Helvetica" panose="020B0604020202020204" pitchFamily="34" charset="0"/>
              </a:rPr>
              <a:t>C</a:t>
            </a:r>
            <a:endParaRPr lang="en-US" sz="2000" spc="-5" dirty="0">
              <a:latin typeface="Helvetica" panose="020B0604020202020204" pitchFamily="34" charset="0"/>
              <a:ea typeface="Arial" panose="020B0604020202020204" pitchFamily="34" charset="0"/>
              <a:cs typeface="Helvetica" panose="020B0604020202020204" pitchFamily="34" charset="0"/>
            </a:endParaRPr>
          </a:p>
          <a:p>
            <a:r>
              <a:rPr lang="en-US" sz="2000" dirty="0">
                <a:latin typeface="Calibri" panose="020F050202020403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93347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44</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4613975" y="67967"/>
            <a:ext cx="3071675"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Challenge Question</a:t>
            </a:r>
          </a:p>
        </p:txBody>
      </p:sp>
      <p:sp>
        <p:nvSpPr>
          <p:cNvPr id="4" name="TextBox 3">
            <a:extLst>
              <a:ext uri="{FF2B5EF4-FFF2-40B4-BE49-F238E27FC236}">
                <a16:creationId xmlns:a16="http://schemas.microsoft.com/office/drawing/2014/main" id="{AD9D4DDF-1BDC-44DE-B239-BE383A403C51}"/>
              </a:ext>
            </a:extLst>
          </p:cNvPr>
          <p:cNvSpPr txBox="1"/>
          <p:nvPr/>
        </p:nvSpPr>
        <p:spPr>
          <a:xfrm>
            <a:off x="1123123" y="1671072"/>
            <a:ext cx="10575234" cy="2497543"/>
          </a:xfrm>
          <a:prstGeom prst="rect">
            <a:avLst/>
          </a:prstGeom>
          <a:noFill/>
        </p:spPr>
        <p:txBody>
          <a:bodyPr wrap="square" rtlCol="0">
            <a:spAutoFit/>
          </a:bodyPr>
          <a:lstStyle/>
          <a:p>
            <a:pPr lvl="0">
              <a:lnSpc>
                <a:spcPct val="200000"/>
              </a:lnSpc>
            </a:pPr>
            <a:r>
              <a:rPr lang="en-US" sz="2000" b="1" dirty="0">
                <a:latin typeface="Helvetica" panose="020B0604020202020204" pitchFamily="34" charset="0"/>
                <a:cs typeface="Helvetica" panose="020B0604020202020204" pitchFamily="34" charset="0"/>
              </a:rPr>
              <a:t>Which of the following responsibilities can be delegated to the study coordinator? </a:t>
            </a:r>
          </a:p>
          <a:p>
            <a:pPr lvl="1">
              <a:lnSpc>
                <a:spcPct val="150000"/>
              </a:lnSpc>
            </a:pPr>
            <a:r>
              <a:rPr lang="en-US" sz="2000" dirty="0">
                <a:latin typeface="Helvetica" panose="020B0604020202020204" pitchFamily="34" charset="0"/>
                <a:cs typeface="Helvetica" panose="020B0604020202020204" pitchFamily="34" charset="0"/>
              </a:rPr>
              <a:t>A. Study drug accountability</a:t>
            </a:r>
          </a:p>
          <a:p>
            <a:pPr lvl="1">
              <a:lnSpc>
                <a:spcPct val="150000"/>
              </a:lnSpc>
            </a:pPr>
            <a:r>
              <a:rPr lang="en-US" sz="2000" dirty="0">
                <a:latin typeface="Helvetica" panose="020B0604020202020204" pitchFamily="34" charset="0"/>
                <a:cs typeface="Helvetica" panose="020B0604020202020204" pitchFamily="34" charset="0"/>
              </a:rPr>
              <a:t>B. Physical exam</a:t>
            </a:r>
          </a:p>
          <a:p>
            <a:pPr lvl="1">
              <a:lnSpc>
                <a:spcPct val="150000"/>
              </a:lnSpc>
            </a:pPr>
            <a:r>
              <a:rPr lang="en-US" sz="2000" dirty="0">
                <a:latin typeface="Helvetica" panose="020B0604020202020204" pitchFamily="34" charset="0"/>
                <a:cs typeface="Helvetica" panose="020B0604020202020204" pitchFamily="34" charset="0"/>
              </a:rPr>
              <a:t>C. Regulatory submissions</a:t>
            </a:r>
          </a:p>
          <a:p>
            <a:pPr lvl="1">
              <a:lnSpc>
                <a:spcPct val="150000"/>
              </a:lnSpc>
            </a:pPr>
            <a:r>
              <a:rPr lang="en-US" sz="2000" dirty="0">
                <a:latin typeface="Helvetica" panose="020B0604020202020204" pitchFamily="34" charset="0"/>
                <a:cs typeface="Helvetica" panose="020B0604020202020204" pitchFamily="34" charset="0"/>
              </a:rPr>
              <a:t>D. A &amp; C</a:t>
            </a:r>
          </a:p>
        </p:txBody>
      </p:sp>
    </p:spTree>
    <p:extLst>
      <p:ext uri="{BB962C8B-B14F-4D97-AF65-F5344CB8AC3E}">
        <p14:creationId xmlns:p14="http://schemas.microsoft.com/office/powerpoint/2010/main" val="204851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5</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5733236"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UCLA Clinical and Translational Science Institute</a:t>
            </a:r>
          </a:p>
        </p:txBody>
      </p:sp>
      <p:sp>
        <p:nvSpPr>
          <p:cNvPr id="4" name="Rectangle 3">
            <a:extLst>
              <a:ext uri="{FF2B5EF4-FFF2-40B4-BE49-F238E27FC236}">
                <a16:creationId xmlns:a16="http://schemas.microsoft.com/office/drawing/2014/main" id="{8C57B43B-731B-4D80-B612-158FCE90F9B4}"/>
              </a:ext>
            </a:extLst>
          </p:cNvPr>
          <p:cNvSpPr/>
          <p:nvPr/>
        </p:nvSpPr>
        <p:spPr>
          <a:xfrm>
            <a:off x="410817" y="1483755"/>
            <a:ext cx="11509513" cy="3890489"/>
          </a:xfrm>
          <a:prstGeom prst="rect">
            <a:avLst/>
          </a:prstGeom>
        </p:spPr>
        <p:txBody>
          <a:bodyPr wrap="square">
            <a:spAutoFit/>
          </a:bodyPr>
          <a:lstStyle/>
          <a:p>
            <a:pPr marL="342900" marR="0" lvl="0" indent="-342900">
              <a:lnSpc>
                <a:spcPct val="150000"/>
              </a:lnSpc>
              <a:spcBef>
                <a:spcPts val="0"/>
              </a:spcBef>
              <a:spcAft>
                <a:spcPts val="0"/>
              </a:spcAft>
              <a:buSzPts val="1000"/>
              <a:buFont typeface="Wingdings" panose="05000000000000000000" pitchFamily="2" charset="2"/>
              <a:buChar char="Ø"/>
              <a:tabLst>
                <a:tab pos="457200" algn="l"/>
              </a:tabLst>
            </a:pPr>
            <a:r>
              <a:rPr lang="en-US" sz="2800" b="1" dirty="0">
                <a:latin typeface="Helvetica" panose="020B0604020202020204" pitchFamily="34" charset="0"/>
                <a:ea typeface="Times New Roman" panose="02020603050405020304" pitchFamily="18" charset="0"/>
                <a:cs typeface="Helvetica" panose="020B0604020202020204" pitchFamily="34" charset="0"/>
              </a:rPr>
              <a:t>Code of Federal Regulations</a:t>
            </a:r>
          </a:p>
          <a:p>
            <a:pPr marL="342900" marR="0" lvl="0" indent="-342900">
              <a:lnSpc>
                <a:spcPct val="150000"/>
              </a:lnSpc>
              <a:spcBef>
                <a:spcPts val="0"/>
              </a:spcBef>
              <a:spcAft>
                <a:spcPts val="0"/>
              </a:spcAft>
              <a:buSzPts val="1000"/>
              <a:buFont typeface="Wingdings" panose="05000000000000000000" pitchFamily="2" charset="2"/>
              <a:buChar char="Ø"/>
              <a:tabLst>
                <a:tab pos="457200" algn="l"/>
              </a:tabLst>
            </a:pPr>
            <a:r>
              <a:rPr lang="en-US" sz="2800" b="1" dirty="0">
                <a:latin typeface="Helvetica" panose="020B0604020202020204" pitchFamily="34" charset="0"/>
                <a:ea typeface="Times New Roman" panose="02020603050405020304" pitchFamily="18" charset="0"/>
                <a:cs typeface="Helvetica" panose="020B0604020202020204" pitchFamily="34" charset="0"/>
              </a:rPr>
              <a:t>Sponsor-Investigator responsibilities in FDA-regulated research</a:t>
            </a:r>
            <a:endParaRPr lang="en-US" sz="2800" b="1"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50000"/>
              </a:lnSpc>
              <a:spcBef>
                <a:spcPts val="0"/>
              </a:spcBef>
              <a:spcAft>
                <a:spcPts val="0"/>
              </a:spcAft>
              <a:buSzPts val="1000"/>
              <a:buFont typeface="Wingdings" panose="05000000000000000000" pitchFamily="2" charset="2"/>
              <a:buChar char="Ø"/>
              <a:tabLst>
                <a:tab pos="457200" algn="l"/>
              </a:tabLst>
            </a:pPr>
            <a:r>
              <a:rPr lang="en-US" sz="2800" b="1" dirty="0">
                <a:latin typeface="Helvetica" panose="020B0604020202020204" pitchFamily="34" charset="0"/>
                <a:ea typeface="Times New Roman" panose="02020603050405020304" pitchFamily="18" charset="0"/>
                <a:cs typeface="Helvetica" panose="020B0604020202020204" pitchFamily="34" charset="0"/>
              </a:rPr>
              <a:t>Essential Documents in clinical research</a:t>
            </a:r>
            <a:endParaRPr lang="en-US" sz="2800" b="1"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50000"/>
              </a:lnSpc>
              <a:spcBef>
                <a:spcPts val="0"/>
              </a:spcBef>
              <a:spcAft>
                <a:spcPts val="0"/>
              </a:spcAft>
              <a:buSzPts val="1000"/>
              <a:buFont typeface="Wingdings" panose="05000000000000000000" pitchFamily="2" charset="2"/>
              <a:buChar char="Ø"/>
              <a:tabLst>
                <a:tab pos="457200" algn="l"/>
              </a:tabLst>
            </a:pPr>
            <a:r>
              <a:rPr lang="en-US" sz="2800" b="1" dirty="0">
                <a:latin typeface="Helvetica" panose="020B0604020202020204" pitchFamily="34" charset="0"/>
                <a:ea typeface="Times New Roman" panose="02020603050405020304" pitchFamily="18" charset="0"/>
                <a:cs typeface="Helvetica" panose="020B0604020202020204" pitchFamily="34" charset="0"/>
              </a:rPr>
              <a:t>Methods to ensure compliance with Federal regulations</a:t>
            </a:r>
            <a:endParaRPr lang="en-US" sz="2800" b="1"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50000"/>
              </a:lnSpc>
              <a:spcBef>
                <a:spcPts val="0"/>
              </a:spcBef>
              <a:spcAft>
                <a:spcPts val="0"/>
              </a:spcAft>
              <a:buSzPts val="1000"/>
              <a:buFont typeface="Wingdings" panose="05000000000000000000" pitchFamily="2" charset="2"/>
              <a:buChar char="Ø"/>
              <a:tabLst>
                <a:tab pos="457200" algn="l"/>
              </a:tabLst>
            </a:pPr>
            <a:r>
              <a:rPr lang="en-US" sz="2800" b="1" dirty="0">
                <a:latin typeface="Helvetica" panose="020B0604020202020204" pitchFamily="34" charset="0"/>
                <a:ea typeface="Times New Roman" panose="02020603050405020304" pitchFamily="18" charset="0"/>
                <a:cs typeface="Helvetica" panose="020B0604020202020204" pitchFamily="34" charset="0"/>
              </a:rPr>
              <a:t>FDA Inspection</a:t>
            </a:r>
            <a:endParaRPr lang="en-US" sz="2800" b="1"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50000"/>
              </a:lnSpc>
              <a:spcBef>
                <a:spcPts val="0"/>
              </a:spcBef>
              <a:spcAft>
                <a:spcPts val="0"/>
              </a:spcAft>
              <a:buSzPts val="1000"/>
              <a:buFont typeface="Wingdings" panose="05000000000000000000" pitchFamily="2" charset="2"/>
              <a:buChar char="Ø"/>
              <a:tabLst>
                <a:tab pos="457200" algn="l"/>
              </a:tabLst>
            </a:pPr>
            <a:r>
              <a:rPr lang="en-US" sz="2800" b="1" dirty="0">
                <a:latin typeface="Helvetica" panose="020B0604020202020204" pitchFamily="34" charset="0"/>
                <a:ea typeface="Times New Roman" panose="02020603050405020304" pitchFamily="18" charset="0"/>
                <a:cs typeface="Helvetica" panose="020B0604020202020204" pitchFamily="34" charset="0"/>
              </a:rPr>
              <a:t>CTSI resources to support clinical research</a:t>
            </a:r>
            <a:endParaRPr lang="en-US" sz="2800" b="1" dirty="0">
              <a:latin typeface="Helvetica" panose="020B0604020202020204" pitchFamily="34" charset="0"/>
              <a:ea typeface="Calibri" panose="020F050202020403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D355EE7C-1F51-4D6A-9502-391591B15EBC}"/>
              </a:ext>
            </a:extLst>
          </p:cNvPr>
          <p:cNvSpPr txBox="1"/>
          <p:nvPr/>
        </p:nvSpPr>
        <p:spPr>
          <a:xfrm>
            <a:off x="207965" y="600230"/>
            <a:ext cx="1624163" cy="523220"/>
          </a:xfrm>
          <a:prstGeom prst="rect">
            <a:avLst/>
          </a:prstGeom>
          <a:noFill/>
        </p:spPr>
        <p:txBody>
          <a:bodyPr wrap="none" rtlCol="0">
            <a:spAutoFit/>
          </a:bodyPr>
          <a:lstStyle/>
          <a:p>
            <a:r>
              <a:rPr lang="en-US" sz="2800" b="1" dirty="0">
                <a:latin typeface="Helvetica" panose="020B0604020202020204" pitchFamily="34" charset="0"/>
                <a:cs typeface="Helvetica" panose="020B0604020202020204" pitchFamily="34" charset="0"/>
              </a:rPr>
              <a:t>Agenda:</a:t>
            </a:r>
          </a:p>
        </p:txBody>
      </p:sp>
    </p:spTree>
    <p:extLst>
      <p:ext uri="{BB962C8B-B14F-4D97-AF65-F5344CB8AC3E}">
        <p14:creationId xmlns:p14="http://schemas.microsoft.com/office/powerpoint/2010/main" val="369714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6</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5733236"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UCLA Clinical and Translational Science Institute</a:t>
            </a:r>
          </a:p>
        </p:txBody>
      </p:sp>
      <p:sp>
        <p:nvSpPr>
          <p:cNvPr id="5" name="TextBox 4">
            <a:extLst>
              <a:ext uri="{FF2B5EF4-FFF2-40B4-BE49-F238E27FC236}">
                <a16:creationId xmlns:a16="http://schemas.microsoft.com/office/drawing/2014/main" id="{66C0C5DB-8AFE-46EC-9DDA-50ACAA4EA6FE}"/>
              </a:ext>
            </a:extLst>
          </p:cNvPr>
          <p:cNvSpPr txBox="1"/>
          <p:nvPr/>
        </p:nvSpPr>
        <p:spPr>
          <a:xfrm>
            <a:off x="139149" y="1381539"/>
            <a:ext cx="11064696" cy="3901837"/>
          </a:xfrm>
          <a:prstGeom prst="rect">
            <a:avLst/>
          </a:prstGeom>
          <a:noFill/>
        </p:spPr>
        <p:txBody>
          <a:bodyPr wrap="none" rtlCol="0">
            <a:spAutoFit/>
          </a:bodyPr>
          <a:lstStyle/>
          <a:p>
            <a:pPr marL="342900" indent="-342900">
              <a:lnSpc>
                <a:spcPct val="150000"/>
              </a:lnSpc>
              <a:buFont typeface="Wingdings" panose="05000000000000000000" pitchFamily="2" charset="2"/>
              <a:buChar char="v"/>
            </a:pPr>
            <a:r>
              <a:rPr lang="en-US" sz="2400" dirty="0">
                <a:latin typeface="Helvetica" panose="020B0604020202020204" pitchFamily="34" charset="0"/>
                <a:cs typeface="Helvetica" panose="020B0604020202020204" pitchFamily="34" charset="0"/>
              </a:rPr>
              <a:t>Title 21 of Code of Federal Regulations (CFR)- Food and Drug Administration</a:t>
            </a:r>
          </a:p>
          <a:p>
            <a:pPr marL="1714500" lvl="3" indent="-34290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21 CFR Part 50- Protection of Human Subjects</a:t>
            </a:r>
          </a:p>
          <a:p>
            <a:pPr marL="1714500" lvl="3" indent="-34290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21 CFR Part 56- Institutional Review Boards</a:t>
            </a:r>
          </a:p>
          <a:p>
            <a:pPr marL="1714500" lvl="3" indent="-34290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21 CFR Part 54- Financial Disclosure by Clinical Investigators</a:t>
            </a:r>
          </a:p>
          <a:p>
            <a:pPr marL="1714500" lvl="3" indent="-34290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21 CFR Part 11- Electronic Records; Electronic Signatures</a:t>
            </a:r>
          </a:p>
          <a:p>
            <a:pPr marL="1714500" lvl="3" indent="-34290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21 CFR Part 312- Investigational New Drug Application</a:t>
            </a:r>
          </a:p>
          <a:p>
            <a:pPr marL="1714500" lvl="3" indent="-34290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21 CFR Part 812- Investigational Device Exemption</a:t>
            </a:r>
          </a:p>
        </p:txBody>
      </p:sp>
      <p:sp>
        <p:nvSpPr>
          <p:cNvPr id="6" name="TextBox 5">
            <a:extLst>
              <a:ext uri="{FF2B5EF4-FFF2-40B4-BE49-F238E27FC236}">
                <a16:creationId xmlns:a16="http://schemas.microsoft.com/office/drawing/2014/main" id="{79D51B0C-4798-44EA-AC49-FEEB8E060DAD}"/>
              </a:ext>
            </a:extLst>
          </p:cNvPr>
          <p:cNvSpPr txBox="1"/>
          <p:nvPr/>
        </p:nvSpPr>
        <p:spPr>
          <a:xfrm>
            <a:off x="506896" y="785192"/>
            <a:ext cx="5179623" cy="523220"/>
          </a:xfrm>
          <a:prstGeom prst="rect">
            <a:avLst/>
          </a:prstGeom>
          <a:noFill/>
        </p:spPr>
        <p:txBody>
          <a:bodyPr wrap="none" rtlCol="0">
            <a:spAutoFit/>
          </a:bodyPr>
          <a:lstStyle/>
          <a:p>
            <a:r>
              <a:rPr lang="en-US" sz="2800" b="1" u="sng" dirty="0">
                <a:latin typeface="Helvetica" panose="020B0604020202020204" pitchFamily="34" charset="0"/>
                <a:cs typeface="Helvetica" panose="020B0604020202020204" pitchFamily="34" charset="0"/>
              </a:rPr>
              <a:t>Code of Federal Regulations:</a:t>
            </a:r>
          </a:p>
        </p:txBody>
      </p:sp>
    </p:spTree>
    <p:extLst>
      <p:ext uri="{BB962C8B-B14F-4D97-AF65-F5344CB8AC3E}">
        <p14:creationId xmlns:p14="http://schemas.microsoft.com/office/powerpoint/2010/main" val="63773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7</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3" name="TextBox 2">
            <a:extLst>
              <a:ext uri="{FF2B5EF4-FFF2-40B4-BE49-F238E27FC236}">
                <a16:creationId xmlns:a16="http://schemas.microsoft.com/office/drawing/2014/main" id="{52DFC329-86BA-4C15-AD41-45E4F1275000}"/>
              </a:ext>
            </a:extLst>
          </p:cNvPr>
          <p:cNvSpPr txBox="1"/>
          <p:nvPr/>
        </p:nvSpPr>
        <p:spPr>
          <a:xfrm>
            <a:off x="3432875" y="77492"/>
            <a:ext cx="5733236"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UCLA Clinical and Translational Science Institute</a:t>
            </a:r>
          </a:p>
        </p:txBody>
      </p:sp>
      <p:sp>
        <p:nvSpPr>
          <p:cNvPr id="4" name="Rectangle 3">
            <a:extLst>
              <a:ext uri="{FF2B5EF4-FFF2-40B4-BE49-F238E27FC236}">
                <a16:creationId xmlns:a16="http://schemas.microsoft.com/office/drawing/2014/main" id="{977695D1-E87F-46A0-8E15-95D064EBEB48}"/>
              </a:ext>
            </a:extLst>
          </p:cNvPr>
          <p:cNvSpPr/>
          <p:nvPr/>
        </p:nvSpPr>
        <p:spPr>
          <a:xfrm>
            <a:off x="1543759" y="2010676"/>
            <a:ext cx="8622873" cy="1651671"/>
          </a:xfrm>
          <a:prstGeom prst="rect">
            <a:avLst/>
          </a:prstGeom>
        </p:spPr>
        <p:txBody>
          <a:bodyPr wrap="none">
            <a:spAutoFit/>
          </a:bodyPr>
          <a:lstStyle/>
          <a:p>
            <a:pPr lvl="0">
              <a:lnSpc>
                <a:spcPct val="150000"/>
              </a:lnSpc>
              <a:buSzPts val="1000"/>
              <a:tabLst>
                <a:tab pos="457200" algn="l"/>
              </a:tabLst>
            </a:pPr>
            <a:r>
              <a:rPr lang="en-US" sz="3600" b="1" dirty="0">
                <a:latin typeface="Helvetica" panose="020B0604020202020204" pitchFamily="34" charset="0"/>
                <a:ea typeface="Times New Roman" panose="02020603050405020304" pitchFamily="18" charset="0"/>
                <a:cs typeface="Helvetica" panose="020B0604020202020204" pitchFamily="34" charset="0"/>
              </a:rPr>
              <a:t>Sponsor-Investigator Responsibilities </a:t>
            </a:r>
          </a:p>
          <a:p>
            <a:pPr lvl="0">
              <a:lnSpc>
                <a:spcPct val="150000"/>
              </a:lnSpc>
              <a:buSzPts val="1000"/>
              <a:tabLst>
                <a:tab pos="457200" algn="l"/>
              </a:tabLst>
            </a:pPr>
            <a:r>
              <a:rPr lang="en-US" sz="3600" b="1" dirty="0">
                <a:latin typeface="Helvetica" panose="020B0604020202020204" pitchFamily="34" charset="0"/>
                <a:ea typeface="Times New Roman" panose="02020603050405020304" pitchFamily="18" charset="0"/>
                <a:cs typeface="Helvetica" panose="020B0604020202020204" pitchFamily="34" charset="0"/>
              </a:rPr>
              <a:t>                in Clinical Research</a:t>
            </a:r>
            <a:endParaRPr lang="en-US" sz="3600" b="1" dirty="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42940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8</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2"/>
          <a:stretch>
            <a:fillRect/>
          </a:stretch>
        </p:blipFill>
        <p:spPr>
          <a:xfrm>
            <a:off x="5401879" y="6090834"/>
            <a:ext cx="906635" cy="767166"/>
          </a:xfrm>
          <a:prstGeom prst="rect">
            <a:avLst/>
          </a:prstGeom>
        </p:spPr>
      </p:pic>
      <p:sp>
        <p:nvSpPr>
          <p:cNvPr id="4" name="TextBox 3">
            <a:extLst>
              <a:ext uri="{FF2B5EF4-FFF2-40B4-BE49-F238E27FC236}">
                <a16:creationId xmlns:a16="http://schemas.microsoft.com/office/drawing/2014/main" id="{2BD8BB3D-E77D-4CBA-BB07-6F41DF54565D}"/>
              </a:ext>
            </a:extLst>
          </p:cNvPr>
          <p:cNvSpPr txBox="1"/>
          <p:nvPr/>
        </p:nvSpPr>
        <p:spPr>
          <a:xfrm>
            <a:off x="2145260" y="-34581"/>
            <a:ext cx="8099120" cy="507255"/>
          </a:xfrm>
          <a:prstGeom prst="rect">
            <a:avLst/>
          </a:prstGeom>
          <a:noFill/>
        </p:spPr>
        <p:txBody>
          <a:bodyPr wrap="square" rtlCol="0">
            <a:spAutoFit/>
          </a:bodyPr>
          <a:lstStyle/>
          <a:p>
            <a:pPr lvl="0">
              <a:lnSpc>
                <a:spcPct val="150000"/>
              </a:lnSpc>
              <a:buSzPts val="1000"/>
              <a:tabLst>
                <a:tab pos="457200" algn="l"/>
              </a:tabLst>
            </a:pPr>
            <a:r>
              <a:rPr lang="en-US" sz="2000" b="1" dirty="0">
                <a:latin typeface="Helvetica" panose="020B0604020202020204" pitchFamily="34" charset="0"/>
                <a:ea typeface="Times New Roman" panose="02020603050405020304" pitchFamily="18" charset="0"/>
                <a:cs typeface="Helvetica" panose="020B0604020202020204" pitchFamily="34" charset="0"/>
              </a:rPr>
              <a:t>Sponsor-Investigator responsibilities in FDA-regulated research</a:t>
            </a:r>
            <a:endParaRPr lang="en-US" sz="2000" b="1" dirty="0">
              <a:latin typeface="Helvetica" panose="020B0604020202020204" pitchFamily="34" charset="0"/>
              <a:ea typeface="Calibri" panose="020F050202020403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E093701B-2897-4A32-841B-C3BA455EA85B}"/>
              </a:ext>
            </a:extLst>
          </p:cNvPr>
          <p:cNvSpPr txBox="1"/>
          <p:nvPr/>
        </p:nvSpPr>
        <p:spPr>
          <a:xfrm>
            <a:off x="531223" y="1046081"/>
            <a:ext cx="11129554" cy="2314801"/>
          </a:xfrm>
          <a:prstGeom prst="rect">
            <a:avLst/>
          </a:prstGeom>
          <a:noFill/>
        </p:spPr>
        <p:txBody>
          <a:bodyPr wrap="square" rtlCol="0">
            <a:spAutoFit/>
          </a:bodyPr>
          <a:lstStyle/>
          <a:p>
            <a:pPr marL="285750" lvl="0" indent="-285750">
              <a:lnSpc>
                <a:spcPts val="2500"/>
              </a:lnSpc>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Investigator: An individual who actually conducts a clinical investigation </a:t>
            </a:r>
          </a:p>
          <a:p>
            <a:pPr lvl="0">
              <a:lnSpc>
                <a:spcPts val="2500"/>
              </a:lnSpc>
            </a:pPr>
            <a:r>
              <a:rPr lang="en-US" sz="2400" dirty="0">
                <a:latin typeface="Helvetica" panose="020B0604020202020204" pitchFamily="34" charset="0"/>
                <a:cs typeface="Helvetica" panose="020B0604020202020204" pitchFamily="34" charset="0"/>
              </a:rPr>
              <a:t>    {21 CFR 312.3 and 21 CFR 812.3}</a:t>
            </a:r>
          </a:p>
          <a:p>
            <a:pPr lvl="0">
              <a:lnSpc>
                <a:spcPts val="2500"/>
              </a:lnSpc>
            </a:pPr>
            <a:endParaRPr lang="en-US" sz="2400" dirty="0">
              <a:latin typeface="Helvetica" panose="020B0604020202020204" pitchFamily="34" charset="0"/>
              <a:cs typeface="Helvetica" panose="020B0604020202020204" pitchFamily="34" charset="0"/>
            </a:endParaRPr>
          </a:p>
          <a:p>
            <a:pPr lvl="0">
              <a:lnSpc>
                <a:spcPts val="2500"/>
              </a:lnSpc>
            </a:pPr>
            <a:endParaRPr lang="en-US" sz="2400" dirty="0">
              <a:latin typeface="Helvetica" panose="020B0604020202020204" pitchFamily="34" charset="0"/>
              <a:cs typeface="Helvetica" panose="020B0604020202020204" pitchFamily="34" charset="0"/>
            </a:endParaRPr>
          </a:p>
          <a:p>
            <a:pPr marL="285750" lvl="0" indent="-285750">
              <a:lnSpc>
                <a:spcPts val="2500"/>
              </a:lnSpc>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Sponsor-Investigator: An individual who both </a:t>
            </a:r>
            <a:r>
              <a:rPr lang="en-US" sz="2400" u="sng" dirty="0">
                <a:latin typeface="Helvetica" panose="020B0604020202020204" pitchFamily="34" charset="0"/>
                <a:cs typeface="Helvetica" panose="020B0604020202020204" pitchFamily="34" charset="0"/>
              </a:rPr>
              <a:t>initiates</a:t>
            </a:r>
            <a:r>
              <a:rPr lang="en-US" sz="2400" dirty="0">
                <a:latin typeface="Helvetica" panose="020B0604020202020204" pitchFamily="34" charset="0"/>
                <a:cs typeface="Helvetica" panose="020B0604020202020204" pitchFamily="34" charset="0"/>
              </a:rPr>
              <a:t> and </a:t>
            </a:r>
            <a:r>
              <a:rPr lang="en-US" sz="2400" u="sng" dirty="0">
                <a:latin typeface="Helvetica" panose="020B0604020202020204" pitchFamily="34" charset="0"/>
                <a:cs typeface="Helvetica" panose="020B0604020202020204" pitchFamily="34" charset="0"/>
              </a:rPr>
              <a:t>conducts</a:t>
            </a:r>
            <a:r>
              <a:rPr lang="en-US" sz="2400" dirty="0">
                <a:latin typeface="Helvetica" panose="020B0604020202020204" pitchFamily="34" charset="0"/>
                <a:cs typeface="Helvetica" panose="020B0604020202020204" pitchFamily="34" charset="0"/>
              </a:rPr>
              <a:t> an investigation</a:t>
            </a:r>
          </a:p>
          <a:p>
            <a:pPr>
              <a:lnSpc>
                <a:spcPts val="2500"/>
              </a:lnSpc>
            </a:pPr>
            <a:endParaRPr lang="en-US" sz="2000" dirty="0">
              <a:solidFill>
                <a:srgbClr val="00B0F0"/>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900521A2-7195-4236-BFEF-6B6039CC4989}"/>
              </a:ext>
            </a:extLst>
          </p:cNvPr>
          <p:cNvSpPr txBox="1"/>
          <p:nvPr/>
        </p:nvSpPr>
        <p:spPr>
          <a:xfrm>
            <a:off x="690249" y="3613689"/>
            <a:ext cx="10799386" cy="1200329"/>
          </a:xfrm>
          <a:prstGeom prst="rect">
            <a:avLst/>
          </a:prstGeom>
          <a:noFill/>
        </p:spPr>
        <p:txBody>
          <a:bodyPr wrap="square" rtlCol="0">
            <a:spAutoFit/>
          </a:bodyPr>
          <a:lstStyle/>
          <a:p>
            <a:r>
              <a:rPr lang="en-US" sz="2400" b="1" dirty="0">
                <a:latin typeface="Helvetica" panose="020B0604020202020204" pitchFamily="34" charset="0"/>
                <a:cs typeface="Helvetica" panose="020B0604020202020204" pitchFamily="34" charset="0"/>
              </a:rPr>
              <a:t>A sponsor-investigator’s responsibilities include both those applicable to an investigator and those applicable to a sponsor  </a:t>
            </a:r>
          </a:p>
          <a:p>
            <a:r>
              <a:rPr lang="en-US" sz="2400" b="1" dirty="0">
                <a:latin typeface="Helvetica" panose="020B0604020202020204" pitchFamily="34" charset="0"/>
                <a:cs typeface="Helvetica" panose="020B0604020202020204" pitchFamily="34" charset="0"/>
              </a:rPr>
              <a:t>{21 CFR 312.3}</a:t>
            </a:r>
            <a:endParaRPr lang="en-US" sz="2400" dirty="0"/>
          </a:p>
        </p:txBody>
      </p:sp>
    </p:spTree>
    <p:extLst>
      <p:ext uri="{BB962C8B-B14F-4D97-AF65-F5344CB8AC3E}">
        <p14:creationId xmlns:p14="http://schemas.microsoft.com/office/powerpoint/2010/main" val="422595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5DE1F29-B15B-4A53-B9FB-F8AD09635793}" type="slidenum">
              <a:rPr lang="en-US" altLang="en-US" sz="1000">
                <a:solidFill>
                  <a:srgbClr val="000000"/>
                </a:solidFill>
              </a:rPr>
              <a:pPr fontAlgn="base">
                <a:spcBef>
                  <a:spcPct val="0"/>
                </a:spcBef>
                <a:spcAft>
                  <a:spcPct val="0"/>
                </a:spcAft>
              </a:pPr>
              <a:t>9</a:t>
            </a:fld>
            <a:endParaRPr lang="en-US" altLang="en-US" sz="1000" dirty="0">
              <a:solidFill>
                <a:srgbClr val="000000"/>
              </a:solidFill>
            </a:endParaRPr>
          </a:p>
        </p:txBody>
      </p:sp>
      <p:pic>
        <p:nvPicPr>
          <p:cNvPr id="2" name="Picture 1">
            <a:extLst>
              <a:ext uri="{FF2B5EF4-FFF2-40B4-BE49-F238E27FC236}">
                <a16:creationId xmlns:a16="http://schemas.microsoft.com/office/drawing/2014/main" id="{86AC670A-7062-4A6F-99D4-449553FE80C3}"/>
              </a:ext>
            </a:extLst>
          </p:cNvPr>
          <p:cNvPicPr>
            <a:picLocks noChangeAspect="1"/>
          </p:cNvPicPr>
          <p:nvPr/>
        </p:nvPicPr>
        <p:blipFill>
          <a:blip r:embed="rId3"/>
          <a:stretch>
            <a:fillRect/>
          </a:stretch>
        </p:blipFill>
        <p:spPr>
          <a:xfrm>
            <a:off x="5401879" y="6090834"/>
            <a:ext cx="906635" cy="767166"/>
          </a:xfrm>
          <a:prstGeom prst="rect">
            <a:avLst/>
          </a:prstGeom>
        </p:spPr>
      </p:pic>
      <p:sp>
        <p:nvSpPr>
          <p:cNvPr id="4" name="Rectangle 3">
            <a:extLst>
              <a:ext uri="{FF2B5EF4-FFF2-40B4-BE49-F238E27FC236}">
                <a16:creationId xmlns:a16="http://schemas.microsoft.com/office/drawing/2014/main" id="{C0B54442-3052-45EE-8E0A-B5A1BF802FC0}"/>
              </a:ext>
            </a:extLst>
          </p:cNvPr>
          <p:cNvSpPr/>
          <p:nvPr/>
        </p:nvSpPr>
        <p:spPr>
          <a:xfrm>
            <a:off x="286675" y="529932"/>
            <a:ext cx="11757006" cy="5211363"/>
          </a:xfrm>
          <a:prstGeom prst="rect">
            <a:avLst/>
          </a:prstGeom>
        </p:spPr>
        <p:txBody>
          <a:bodyPr wrap="square">
            <a:spAutoFit/>
          </a:bodyPr>
          <a:lstStyle/>
          <a:p>
            <a:pPr marL="344170" marR="0">
              <a:spcBef>
                <a:spcPts val="0"/>
              </a:spcBef>
              <a:spcAft>
                <a:spcPts val="0"/>
              </a:spcAft>
            </a:pPr>
            <a:endParaRPr lang="en-US" sz="2400" dirty="0">
              <a:solidFill>
                <a:srgbClr val="00B0F0"/>
              </a:solidFill>
              <a:latin typeface="Helvetica" panose="020B0604020202020204" pitchFamily="34" charset="0"/>
              <a:ea typeface="Arial" panose="020B0604020202020204" pitchFamily="34" charset="0"/>
              <a:cs typeface="Helvetica" panose="020B0604020202020204" pitchFamily="34" charset="0"/>
            </a:endParaRPr>
          </a:p>
          <a:p>
            <a:pPr marL="342900" marR="0" lvl="0" indent="-342900">
              <a:lnSpc>
                <a:spcPts val="2500"/>
              </a:lnSpc>
              <a:spcBef>
                <a:spcPts val="1725"/>
              </a:spcBef>
              <a:spcAft>
                <a:spcPts val="0"/>
              </a:spcAft>
              <a:buSzPts val="1500"/>
              <a:buFont typeface="Wingdings" panose="05000000000000000000" pitchFamily="2" charset="2"/>
              <a:buChar char="v"/>
              <a:tabLst>
                <a:tab pos="403225" algn="l"/>
              </a:tabLst>
            </a:pPr>
            <a:r>
              <a:rPr lang="en-US" sz="2800" b="1" dirty="0">
                <a:latin typeface="Helvetica" panose="020B0604020202020204" pitchFamily="34" charset="0"/>
                <a:cs typeface="Helvetica" panose="020B0604020202020204" pitchFamily="34" charset="0"/>
              </a:rPr>
              <a:t>Current Federal law requires that a drug be the subject of an approved marketing application before it is transported or distributed across state lines. </a:t>
            </a:r>
          </a:p>
          <a:p>
            <a:pPr marL="342900" marR="0" lvl="0" indent="-342900">
              <a:lnSpc>
                <a:spcPts val="2500"/>
              </a:lnSpc>
              <a:spcBef>
                <a:spcPts val="1725"/>
              </a:spcBef>
              <a:spcAft>
                <a:spcPts val="0"/>
              </a:spcAft>
              <a:buSzPts val="1500"/>
              <a:buFont typeface="Wingdings" panose="05000000000000000000" pitchFamily="2" charset="2"/>
              <a:buChar char="v"/>
              <a:tabLst>
                <a:tab pos="403225" algn="l"/>
              </a:tabLst>
            </a:pPr>
            <a:endParaRPr lang="en-US" sz="2800" b="1" dirty="0">
              <a:latin typeface="Helvetica" panose="020B0604020202020204" pitchFamily="34" charset="0"/>
              <a:cs typeface="Helvetica" panose="020B0604020202020204" pitchFamily="34" charset="0"/>
            </a:endParaRPr>
          </a:p>
          <a:p>
            <a:pPr marL="342900" marR="0" lvl="0" indent="-342900">
              <a:spcBef>
                <a:spcPts val="1725"/>
              </a:spcBef>
              <a:spcAft>
                <a:spcPts val="0"/>
              </a:spcAft>
              <a:buSzPts val="1500"/>
              <a:buFont typeface="Wingdings" panose="05000000000000000000" pitchFamily="2" charset="2"/>
              <a:buChar char="v"/>
              <a:tabLst>
                <a:tab pos="403225" algn="l"/>
              </a:tabLst>
            </a:pPr>
            <a:r>
              <a:rPr lang="en-US" sz="2800" b="1" dirty="0">
                <a:latin typeface="Helvetica" panose="020B0604020202020204" pitchFamily="34" charset="0"/>
                <a:ea typeface="Arial" panose="020B0604020202020204" pitchFamily="34" charset="0"/>
                <a:cs typeface="Helvetica" panose="020B0604020202020204" pitchFamily="34" charset="0"/>
              </a:rPr>
              <a:t>How</a:t>
            </a:r>
            <a:r>
              <a:rPr lang="en-US" sz="2800" b="1" spc="-10" dirty="0">
                <a:latin typeface="Helvetica" panose="020B0604020202020204" pitchFamily="34" charset="0"/>
                <a:ea typeface="Arial" panose="020B0604020202020204" pitchFamily="34" charset="0"/>
                <a:cs typeface="Helvetica" panose="020B0604020202020204" pitchFamily="34" charset="0"/>
              </a:rPr>
              <a:t> </a:t>
            </a:r>
            <a:r>
              <a:rPr lang="en-US" sz="2800" b="1" dirty="0">
                <a:latin typeface="Helvetica" panose="020B0604020202020204" pitchFamily="34" charset="0"/>
                <a:ea typeface="Arial" panose="020B0604020202020204" pitchFamily="34" charset="0"/>
                <a:cs typeface="Helvetica" panose="020B0604020202020204" pitchFamily="34" charset="0"/>
              </a:rPr>
              <a:t>do</a:t>
            </a:r>
            <a:r>
              <a:rPr lang="en-US" sz="2800" b="1" spc="-5" dirty="0">
                <a:latin typeface="Helvetica" panose="020B0604020202020204" pitchFamily="34" charset="0"/>
                <a:ea typeface="Arial" panose="020B0604020202020204" pitchFamily="34" charset="0"/>
                <a:cs typeface="Helvetica" panose="020B0604020202020204" pitchFamily="34" charset="0"/>
              </a:rPr>
              <a:t> </a:t>
            </a:r>
            <a:r>
              <a:rPr lang="en-US" sz="2800" b="1" dirty="0">
                <a:latin typeface="Helvetica" panose="020B0604020202020204" pitchFamily="34" charset="0"/>
                <a:ea typeface="Arial" panose="020B0604020202020204" pitchFamily="34" charset="0"/>
                <a:cs typeface="Helvetica" panose="020B0604020202020204" pitchFamily="34" charset="0"/>
              </a:rPr>
              <a:t>you</a:t>
            </a:r>
            <a:r>
              <a:rPr lang="en-US" sz="2800" b="1" spc="30" dirty="0">
                <a:latin typeface="Helvetica" panose="020B0604020202020204" pitchFamily="34" charset="0"/>
                <a:ea typeface="Arial" panose="020B0604020202020204" pitchFamily="34" charset="0"/>
                <a:cs typeface="Helvetica" panose="020B0604020202020204" pitchFamily="34" charset="0"/>
              </a:rPr>
              <a:t> </a:t>
            </a:r>
            <a:r>
              <a:rPr lang="en-US" sz="2800" b="1" dirty="0">
                <a:latin typeface="Helvetica" panose="020B0604020202020204" pitchFamily="34" charset="0"/>
                <a:ea typeface="Arial" panose="020B0604020202020204" pitchFamily="34" charset="0"/>
                <a:cs typeface="Helvetica" panose="020B0604020202020204" pitchFamily="34" charset="0"/>
              </a:rPr>
              <a:t>study</a:t>
            </a:r>
            <a:r>
              <a:rPr lang="en-US" sz="2800" b="1" spc="-10" dirty="0">
                <a:latin typeface="Helvetica" panose="020B0604020202020204" pitchFamily="34" charset="0"/>
                <a:ea typeface="Arial" panose="020B0604020202020204" pitchFamily="34" charset="0"/>
                <a:cs typeface="Helvetica" panose="020B0604020202020204" pitchFamily="34" charset="0"/>
              </a:rPr>
              <a:t> </a:t>
            </a:r>
            <a:r>
              <a:rPr lang="en-US" sz="2800" b="1" dirty="0">
                <a:latin typeface="Helvetica" panose="020B0604020202020204" pitchFamily="34" charset="0"/>
                <a:ea typeface="Arial" panose="020B0604020202020204" pitchFamily="34" charset="0"/>
                <a:cs typeface="Helvetica" panose="020B0604020202020204" pitchFamily="34" charset="0"/>
              </a:rPr>
              <a:t>an</a:t>
            </a:r>
            <a:r>
              <a:rPr lang="en-US" sz="2800" b="1" spc="-5" dirty="0">
                <a:latin typeface="Helvetica" panose="020B0604020202020204" pitchFamily="34" charset="0"/>
                <a:ea typeface="Arial" panose="020B0604020202020204" pitchFamily="34" charset="0"/>
                <a:cs typeface="Helvetica" panose="020B0604020202020204" pitchFamily="34" charset="0"/>
              </a:rPr>
              <a:t> </a:t>
            </a:r>
            <a:r>
              <a:rPr lang="en-US" sz="2800" b="1" dirty="0">
                <a:latin typeface="Helvetica" panose="020B0604020202020204" pitchFamily="34" charset="0"/>
                <a:ea typeface="Arial" panose="020B0604020202020204" pitchFamily="34" charset="0"/>
                <a:cs typeface="Helvetica" panose="020B0604020202020204" pitchFamily="34" charset="0"/>
              </a:rPr>
              <a:t>investigational</a:t>
            </a:r>
            <a:r>
              <a:rPr lang="en-US" sz="2800" b="1" spc="-20" dirty="0">
                <a:latin typeface="Helvetica" panose="020B0604020202020204" pitchFamily="34" charset="0"/>
                <a:ea typeface="Arial" panose="020B0604020202020204" pitchFamily="34" charset="0"/>
                <a:cs typeface="Helvetica" panose="020B0604020202020204" pitchFamily="34" charset="0"/>
              </a:rPr>
              <a:t> </a:t>
            </a:r>
            <a:r>
              <a:rPr lang="en-US" sz="2800" b="1" spc="-10" dirty="0">
                <a:latin typeface="Helvetica" panose="020B0604020202020204" pitchFamily="34" charset="0"/>
                <a:ea typeface="Arial" panose="020B0604020202020204" pitchFamily="34" charset="0"/>
                <a:cs typeface="Helvetica" panose="020B0604020202020204" pitchFamily="34" charset="0"/>
              </a:rPr>
              <a:t>drug?</a:t>
            </a:r>
          </a:p>
          <a:p>
            <a:pPr marL="742950" lvl="1" indent="-285750">
              <a:lnSpc>
                <a:spcPct val="150000"/>
              </a:lnSpc>
              <a:spcBef>
                <a:spcPts val="1725"/>
              </a:spcBef>
              <a:buSzPts val="1500"/>
              <a:buFont typeface="Wingdings" panose="05000000000000000000" pitchFamily="2" charset="2"/>
              <a:buChar char="Ø"/>
              <a:tabLst>
                <a:tab pos="403225" algn="l"/>
              </a:tabLst>
            </a:pPr>
            <a:r>
              <a:rPr lang="en-US" sz="2800" dirty="0">
                <a:latin typeface="Helvetica" panose="020B0604020202020204" pitchFamily="34" charset="0"/>
                <a:cs typeface="Helvetica" panose="020B0604020202020204" pitchFamily="34" charset="0"/>
              </a:rPr>
              <a:t>Seek an exemption from that legal requirement.</a:t>
            </a:r>
            <a:endParaRPr lang="en-US" sz="2800" dirty="0">
              <a:latin typeface="Helvetica" panose="020B0604020202020204" pitchFamily="34" charset="0"/>
              <a:ea typeface="Arial" panose="020B0604020202020204" pitchFamily="34" charset="0"/>
              <a:cs typeface="Helvetica" panose="020B0604020202020204" pitchFamily="34" charset="0"/>
            </a:endParaRPr>
          </a:p>
          <a:p>
            <a:pPr marL="742950" marR="339725" lvl="1" indent="-285750">
              <a:spcBef>
                <a:spcPts val="300"/>
              </a:spcBef>
              <a:spcAft>
                <a:spcPts val="0"/>
              </a:spcAft>
              <a:buSzPts val="1500"/>
              <a:buFont typeface="Wingdings" panose="05000000000000000000" pitchFamily="2" charset="2"/>
              <a:buChar char="Ø"/>
              <a:tabLst>
                <a:tab pos="895985" algn="l"/>
              </a:tabLst>
            </a:pPr>
            <a:r>
              <a:rPr lang="en-US" sz="2800" dirty="0">
                <a:latin typeface="Helvetica" panose="020B0604020202020204" pitchFamily="34" charset="0"/>
                <a:ea typeface="Arial" panose="020B0604020202020204" pitchFamily="34" charset="0"/>
                <a:cs typeface="Helvetica" panose="020B0604020202020204" pitchFamily="34" charset="0"/>
              </a:rPr>
              <a:t>Submit</a:t>
            </a:r>
            <a:r>
              <a:rPr lang="en-US" sz="2800" spc="-10"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request</a:t>
            </a:r>
            <a:r>
              <a:rPr lang="en-US" sz="2800" spc="-2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to FDA</a:t>
            </a:r>
            <a:r>
              <a:rPr lang="en-US" sz="2800" spc="-100"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for</a:t>
            </a:r>
            <a:r>
              <a:rPr lang="en-US" sz="2800" spc="-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authorization</a:t>
            </a:r>
            <a:r>
              <a:rPr lang="en-US" sz="2800" spc="-2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to</a:t>
            </a:r>
            <a:r>
              <a:rPr lang="en-US" sz="2800" spc="-10"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administer the investigational drug</a:t>
            </a:r>
          </a:p>
          <a:p>
            <a:pPr marL="742950" marR="1024255" lvl="1" indent="-285750">
              <a:lnSpc>
                <a:spcPct val="150000"/>
              </a:lnSpc>
              <a:spcBef>
                <a:spcPts val="360"/>
              </a:spcBef>
              <a:spcAft>
                <a:spcPts val="0"/>
              </a:spcAft>
              <a:buSzPts val="1500"/>
              <a:buFont typeface="Wingdings" panose="05000000000000000000" pitchFamily="2" charset="2"/>
              <a:buChar char="Ø"/>
              <a:tabLst>
                <a:tab pos="895985" algn="l"/>
              </a:tabLst>
            </a:pPr>
            <a:r>
              <a:rPr lang="en-US" sz="2800" dirty="0">
                <a:latin typeface="Helvetica" panose="020B0604020202020204" pitchFamily="34" charset="0"/>
                <a:ea typeface="Arial" panose="020B0604020202020204" pitchFamily="34" charset="0"/>
                <a:cs typeface="Helvetica" panose="020B0604020202020204" pitchFamily="34" charset="0"/>
              </a:rPr>
              <a:t>This</a:t>
            </a:r>
            <a:r>
              <a:rPr lang="en-US" sz="2800" spc="-2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request</a:t>
            </a:r>
            <a:r>
              <a:rPr lang="en-US" sz="2800" spc="-20"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IS</a:t>
            </a:r>
            <a:r>
              <a:rPr lang="en-US" sz="2800" spc="-3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the</a:t>
            </a:r>
            <a:r>
              <a:rPr lang="en-US" sz="2800" spc="-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Investigational</a:t>
            </a:r>
            <a:r>
              <a:rPr lang="en-US" sz="2800" spc="-5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New</a:t>
            </a:r>
            <a:r>
              <a:rPr lang="en-US" sz="2800" spc="-10"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Drug</a:t>
            </a:r>
            <a:r>
              <a:rPr lang="en-US" sz="2800" spc="-5" dirty="0">
                <a:latin typeface="Helvetica" panose="020B0604020202020204" pitchFamily="34" charset="0"/>
                <a:ea typeface="Arial" panose="020B0604020202020204" pitchFamily="34" charset="0"/>
                <a:cs typeface="Helvetica" panose="020B0604020202020204" pitchFamily="34" charset="0"/>
              </a:rPr>
              <a:t> </a:t>
            </a:r>
            <a:r>
              <a:rPr lang="en-US" sz="2800" dirty="0">
                <a:latin typeface="Helvetica" panose="020B0604020202020204" pitchFamily="34" charset="0"/>
                <a:ea typeface="Arial" panose="020B0604020202020204" pitchFamily="34" charset="0"/>
                <a:cs typeface="Helvetica" panose="020B0604020202020204" pitchFamily="34" charset="0"/>
              </a:rPr>
              <a:t>(</a:t>
            </a:r>
            <a:r>
              <a:rPr lang="en-US" sz="2800" b="1" dirty="0">
                <a:latin typeface="Helvetica" panose="020B0604020202020204" pitchFamily="34" charset="0"/>
                <a:ea typeface="Arial" panose="020B0604020202020204" pitchFamily="34" charset="0"/>
                <a:cs typeface="Helvetica" panose="020B0604020202020204" pitchFamily="34" charset="0"/>
              </a:rPr>
              <a:t>IND</a:t>
            </a:r>
            <a:r>
              <a:rPr lang="en-US" sz="2800" dirty="0">
                <a:latin typeface="Helvetica" panose="020B0604020202020204" pitchFamily="34" charset="0"/>
                <a:ea typeface="Arial" panose="020B0604020202020204" pitchFamily="34" charset="0"/>
                <a:cs typeface="Helvetica" panose="020B0604020202020204" pitchFamily="34" charset="0"/>
              </a:rPr>
              <a:t>) </a:t>
            </a:r>
            <a:r>
              <a:rPr lang="en-US" sz="2800" spc="-10" dirty="0">
                <a:latin typeface="Helvetica" panose="020B0604020202020204" pitchFamily="34" charset="0"/>
                <a:ea typeface="Arial" panose="020B0604020202020204" pitchFamily="34" charset="0"/>
                <a:cs typeface="Helvetica" panose="020B0604020202020204" pitchFamily="34" charset="0"/>
              </a:rPr>
              <a:t>Application</a:t>
            </a:r>
          </a:p>
        </p:txBody>
      </p:sp>
      <p:sp>
        <p:nvSpPr>
          <p:cNvPr id="5" name="Rectangle 4">
            <a:extLst>
              <a:ext uri="{FF2B5EF4-FFF2-40B4-BE49-F238E27FC236}">
                <a16:creationId xmlns:a16="http://schemas.microsoft.com/office/drawing/2014/main" id="{B4EC7B4B-2056-47D8-9FAE-90B6AD0C91EC}"/>
              </a:ext>
            </a:extLst>
          </p:cNvPr>
          <p:cNvSpPr/>
          <p:nvPr/>
        </p:nvSpPr>
        <p:spPr>
          <a:xfrm>
            <a:off x="1795255" y="-17848"/>
            <a:ext cx="9263270" cy="505010"/>
          </a:xfrm>
          <a:prstGeom prst="rect">
            <a:avLst/>
          </a:prstGeom>
        </p:spPr>
        <p:txBody>
          <a:bodyPr wrap="square">
            <a:spAutoFit/>
          </a:bodyPr>
          <a:lstStyle/>
          <a:p>
            <a:pPr lvl="0">
              <a:lnSpc>
                <a:spcPct val="150000"/>
              </a:lnSpc>
              <a:buSzPts val="1000"/>
              <a:tabLst>
                <a:tab pos="457200" algn="l"/>
              </a:tabLst>
            </a:pPr>
            <a:r>
              <a:rPr lang="en-US" sz="2000" b="1" dirty="0">
                <a:latin typeface="Helvetica" panose="020B0604020202020204" pitchFamily="34" charset="0"/>
                <a:ea typeface="Times New Roman" panose="02020603050405020304" pitchFamily="18" charset="0"/>
                <a:cs typeface="Helvetica" panose="020B0604020202020204" pitchFamily="34" charset="0"/>
              </a:rPr>
              <a:t>Sponsor-Investigator responsibilities in FDA-regulated research</a:t>
            </a:r>
            <a:endParaRPr lang="en-US" sz="2000" b="1" dirty="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661093082"/>
      </p:ext>
    </p:extLst>
  </p:cSld>
  <p:clrMapOvr>
    <a:masterClrMapping/>
  </p:clrMapOvr>
</p:sld>
</file>

<file path=ppt/theme/theme1.xml><?xml version="1.0" encoding="utf-8"?>
<a:theme xmlns:a="http://schemas.openxmlformats.org/drawingml/2006/main" name="Default">
  <a:themeElements>
    <a:clrScheme name="Custom 1">
      <a:dk1>
        <a:srgbClr val="000000"/>
      </a:dk1>
      <a:lt1>
        <a:srgbClr val="FFFFFF"/>
      </a:lt1>
      <a:dk2>
        <a:srgbClr val="000000"/>
      </a:dk2>
      <a:lt2>
        <a:srgbClr val="8B8D8E"/>
      </a:lt2>
      <a:accent1>
        <a:srgbClr val="3284BE"/>
      </a:accent1>
      <a:accent2>
        <a:srgbClr val="616365"/>
      </a:accent2>
      <a:accent3>
        <a:srgbClr val="FFFFFF"/>
      </a:accent3>
      <a:accent4>
        <a:srgbClr val="000000"/>
      </a:accent4>
      <a:accent5>
        <a:srgbClr val="B3B9C8"/>
      </a:accent5>
      <a:accent6>
        <a:srgbClr val="57595B"/>
      </a:accent6>
      <a:hlink>
        <a:srgbClr val="F1E3BB"/>
      </a:hlink>
      <a:folHlink>
        <a:srgbClr val="FFB612"/>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1">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F1E3BB"/>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72271</TotalTime>
  <Words>3322</Words>
  <Application>Microsoft Office PowerPoint</Application>
  <PresentationFormat>Widescreen</PresentationFormat>
  <Paragraphs>487</Paragraphs>
  <Slides>44</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44</vt:i4>
      </vt:variant>
    </vt:vector>
  </HeadingPairs>
  <TitlesOfParts>
    <vt:vector size="59" baseType="lpstr">
      <vt:lpstr>Arial</vt:lpstr>
      <vt:lpstr>Arial Black</vt:lpstr>
      <vt:lpstr>Bell MT</vt:lpstr>
      <vt:lpstr>Book Antiqua</vt:lpstr>
      <vt:lpstr>Calibri</vt:lpstr>
      <vt:lpstr>Calibri Light</vt:lpstr>
      <vt:lpstr>Courier New</vt:lpstr>
      <vt:lpstr>Helvetica</vt:lpstr>
      <vt:lpstr>Helvetica Neue</vt:lpstr>
      <vt:lpstr>Times</vt:lpstr>
      <vt:lpstr>Verdana</vt:lpstr>
      <vt:lpstr>Wingdings</vt:lpstr>
      <vt:lpstr>Default</vt:lpstr>
      <vt:lpstr>1_Office Theme</vt:lpstr>
      <vt:lpstr>Office Theme</vt:lpstr>
      <vt:lpstr>PowerPoint Presentation</vt:lpstr>
      <vt:lpstr>UCLA-CDU CFAR Clinical Science Core Training Workshop Series Objectives</vt:lpstr>
      <vt:lpstr>Upcoming Clinical Science Core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USC CTSI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Naeim, Arash</dc:creator>
  <cp:lastModifiedBy>Buchbinder, Stephanie A.</cp:lastModifiedBy>
  <cp:revision>518</cp:revision>
  <cp:lastPrinted>2018-03-06T23:55:13Z</cp:lastPrinted>
  <dcterms:created xsi:type="dcterms:W3CDTF">2017-03-01T18:17:52Z</dcterms:created>
  <dcterms:modified xsi:type="dcterms:W3CDTF">2023-04-27T21:54:43Z</dcterms:modified>
</cp:coreProperties>
</file>